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941" r:id="rId2"/>
    <p:sldId id="919" r:id="rId3"/>
    <p:sldId id="942" r:id="rId4"/>
    <p:sldId id="933" r:id="rId5"/>
    <p:sldId id="943" r:id="rId6"/>
    <p:sldId id="905" r:id="rId7"/>
    <p:sldId id="945" r:id="rId8"/>
    <p:sldId id="946" r:id="rId9"/>
    <p:sldId id="947" r:id="rId10"/>
    <p:sldId id="948" r:id="rId11"/>
    <p:sldId id="949" r:id="rId12"/>
    <p:sldId id="926" r:id="rId13"/>
    <p:sldId id="906" r:id="rId14"/>
    <p:sldId id="904" r:id="rId15"/>
    <p:sldId id="907" r:id="rId16"/>
    <p:sldId id="950" r:id="rId17"/>
    <p:sldId id="924" r:id="rId18"/>
    <p:sldId id="951" r:id="rId19"/>
    <p:sldId id="911" r:id="rId20"/>
    <p:sldId id="912" r:id="rId21"/>
    <p:sldId id="913" r:id="rId22"/>
    <p:sldId id="956" r:id="rId23"/>
    <p:sldId id="955" r:id="rId24"/>
    <p:sldId id="908" r:id="rId25"/>
    <p:sldId id="909" r:id="rId26"/>
    <p:sldId id="903" r:id="rId27"/>
    <p:sldId id="910" r:id="rId28"/>
    <p:sldId id="953" r:id="rId29"/>
    <p:sldId id="954" r:id="rId30"/>
    <p:sldId id="925" r:id="rId31"/>
    <p:sldId id="915" r:id="rId32"/>
    <p:sldId id="957" r:id="rId33"/>
    <p:sldId id="916" r:id="rId34"/>
    <p:sldId id="961" r:id="rId35"/>
    <p:sldId id="929" r:id="rId36"/>
    <p:sldId id="962" r:id="rId37"/>
    <p:sldId id="963" r:id="rId38"/>
    <p:sldId id="964" r:id="rId39"/>
    <p:sldId id="967" r:id="rId40"/>
    <p:sldId id="958" r:id="rId41"/>
    <p:sldId id="966" r:id="rId42"/>
    <p:sldId id="965" r:id="rId43"/>
    <p:sldId id="959" r:id="rId44"/>
    <p:sldId id="960" r:id="rId45"/>
    <p:sldId id="9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4BC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1" autoAdjust="0"/>
    <p:restoredTop sz="95607" autoAdjust="0"/>
  </p:normalViewPr>
  <p:slideViewPr>
    <p:cSldViewPr snapToGrid="0">
      <p:cViewPr>
        <p:scale>
          <a:sx n="100" d="100"/>
          <a:sy n="100" d="100"/>
        </p:scale>
        <p:origin x="533" y="629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8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4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13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3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8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4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4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 of the semantic content of the statements is captured by what truth value can be assigned; Possible assignments are determined by the semantic content of the statements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98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a … after the third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3588DA-AF3D-0538-FED6-B91B80D9B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5482"/>
            <a:ext cx="1676403" cy="1523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EE5F5B-B632-2F49-E623-5C0F89CE0E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3727"/>
            <a:ext cx="2229706" cy="7568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E0316C-62B2-770F-A578-C8D4BEA5E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2" y="4433212"/>
            <a:ext cx="1676403" cy="1523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0B28FF-2283-988B-15E2-3907B103B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1" y="6001457"/>
            <a:ext cx="2229706" cy="7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EABDBC-29F5-54A5-0B74-DE652EDCED6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72"/>
            <a:ext cx="755811" cy="686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CDCAE5-166F-5A8D-47B6-2316E82EF1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150" y="6274104"/>
            <a:ext cx="1313865" cy="4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77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0.png"/><Relationship Id="rId7" Type="http://schemas.openxmlformats.org/officeDocument/2006/relationships/image" Target="../media/image24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271.png"/><Relationship Id="rId4" Type="http://schemas.openxmlformats.org/officeDocument/2006/relationships/image" Target="../media/image210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18" Type="http://schemas.openxmlformats.org/officeDocument/2006/relationships/image" Target="../media/image440.png"/><Relationship Id="rId3" Type="http://schemas.openxmlformats.org/officeDocument/2006/relationships/image" Target="../media/image50.png"/><Relationship Id="rId21" Type="http://schemas.openxmlformats.org/officeDocument/2006/relationships/image" Target="../media/image470.png"/><Relationship Id="rId7" Type="http://schemas.openxmlformats.org/officeDocument/2006/relationships/image" Target="../media/image340.png"/><Relationship Id="rId12" Type="http://schemas.openxmlformats.org/officeDocument/2006/relationships/image" Target="../media/image22.png"/><Relationship Id="rId17" Type="http://schemas.openxmlformats.org/officeDocument/2006/relationships/image" Target="../media/image43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20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1" Type="http://schemas.openxmlformats.org/officeDocument/2006/relationships/image" Target="../media/image380.png"/><Relationship Id="rId5" Type="http://schemas.openxmlformats.org/officeDocument/2006/relationships/image" Target="../media/image320.png"/><Relationship Id="rId15" Type="http://schemas.openxmlformats.org/officeDocument/2006/relationships/image" Target="../media/image410.png"/><Relationship Id="rId10" Type="http://schemas.openxmlformats.org/officeDocument/2006/relationships/image" Target="../media/image370.png"/><Relationship Id="rId19" Type="http://schemas.openxmlformats.org/officeDocument/2006/relationships/image" Target="../media/image45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Relationship Id="rId14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Logic of Experimental verifiability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503442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statement here represents the assertion and not the sentence that declares the assertion. Therefore the translation of a sentence into another languages represents the same statement.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EF55C-8C0F-2C30-E517-95C5E31025DC}"/>
              </a:ext>
            </a:extLst>
          </p:cNvPr>
          <p:cNvSpPr txBox="1"/>
          <p:nvPr/>
        </p:nvSpPr>
        <p:spPr>
          <a:xfrm>
            <a:off x="119730" y="4145030"/>
            <a:ext cx="9164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Technically, we only assume the existence of valid statements for doing science. Therefore statements are also primitives in the informal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5908-A9EF-BC6B-E4F4-71A0160988F7}"/>
              </a:ext>
            </a:extLst>
          </p:cNvPr>
          <p:cNvSpPr txBox="1"/>
          <p:nvPr/>
        </p:nvSpPr>
        <p:spPr>
          <a:xfrm>
            <a:off x="2679451" y="4939234"/>
            <a:ext cx="660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if they exist, they must follow the axioms we are going to specify.</a:t>
            </a:r>
          </a:p>
        </p:txBody>
      </p:sp>
    </p:spTree>
    <p:extLst>
      <p:ext uri="{BB962C8B-B14F-4D97-AF65-F5344CB8AC3E}">
        <p14:creationId xmlns:p14="http://schemas.microsoft.com/office/powerpoint/2010/main" val="226794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existence of a truth function stems from the assumption of non-contradiction and universality.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E5908-A9EF-BC6B-E4F4-71A0160988F7}"/>
              </a:ext>
            </a:extLst>
          </p:cNvPr>
          <p:cNvSpPr txBox="1"/>
          <p:nvPr/>
        </p:nvSpPr>
        <p:spPr>
          <a:xfrm>
            <a:off x="5161394" y="3372327"/>
            <a:ext cx="572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statement must be either true or false for everybody.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7CF0EE1D-0E48-84C2-848A-EA0DCBF89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639732"/>
                  </p:ext>
                </p:extLst>
              </p:nvPr>
            </p:nvGraphicFramePr>
            <p:xfrm>
              <a:off x="1166740" y="4087277"/>
              <a:ext cx="633550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723703975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862549803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68373546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88863181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547680252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634823415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7CF0EE1D-0E48-84C2-848A-EA0DCBF894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3639732"/>
                  </p:ext>
                </p:extLst>
              </p:nvPr>
            </p:nvGraphicFramePr>
            <p:xfrm>
              <a:off x="1166740" y="4087277"/>
              <a:ext cx="633550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723703975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862549803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268373546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888631818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1547680252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634823415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35" t="-1613" r="-875701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887" t="-1613" r="-783962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5769" t="-1613" r="-699038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8738" t="-1613" r="-605825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4808" t="-1613" r="-500000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9709" t="-1613" r="-40485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9709" t="-1613" r="-304854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02885" t="-1613" r="-20192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810680" t="-1613" r="-10388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910680" t="-1613" r="-3883" b="-120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EF108-4473-9F8F-DD9D-F304C526ECDB}"/>
                  </a:ext>
                </a:extLst>
              </p:cNvPr>
              <p:cNvSpPr txBox="1"/>
              <p:nvPr/>
            </p:nvSpPr>
            <p:spPr>
              <a:xfrm>
                <a:off x="401457" y="4458117"/>
                <a:ext cx="7457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truth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7EF108-4473-9F8F-DD9D-F304C526E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57" y="4458117"/>
                <a:ext cx="7457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EA117A-2238-628C-62EA-2A66736557C7}"/>
                  </a:ext>
                </a:extLst>
              </p:cNvPr>
              <p:cNvSpPr txBox="1"/>
              <p:nvPr/>
            </p:nvSpPr>
            <p:spPr>
              <a:xfrm>
                <a:off x="257077" y="5318266"/>
                <a:ext cx="88662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Context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big table where statements are columns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EA117A-2238-628C-62EA-2A667365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77" y="5318266"/>
                <a:ext cx="8866297" cy="584775"/>
              </a:xfrm>
              <a:prstGeom prst="rect">
                <a:avLst/>
              </a:prstGeom>
              <a:blipFill>
                <a:blip r:embed="rId8"/>
                <a:stretch>
                  <a:fillRect l="-1718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47F582-FC85-A335-7628-6F27E816BB7B}"/>
                  </a:ext>
                </a:extLst>
              </p:cNvPr>
              <p:cNvSpPr txBox="1"/>
              <p:nvPr/>
            </p:nvSpPr>
            <p:spPr>
              <a:xfrm>
                <a:off x="4069834" y="3520402"/>
                <a:ext cx="5293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47F582-FC85-A335-7628-6F27E816B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834" y="3520402"/>
                <a:ext cx="529312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7A98F-859E-BF5C-0E97-9CD3E0FC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F9BB8-119F-269F-280A-0897DA3D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18910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426569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103483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333904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1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025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8">
                <a:extLst>
                  <a:ext uri="{FF2B5EF4-FFF2-40B4-BE49-F238E27FC236}">
                    <a16:creationId xmlns:a16="http://schemas.microsoft.com/office/drawing/2014/main" id="{A981A443-753A-1EFD-C91D-F88D23F1BD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718910"/>
                  </p:ext>
                </p:extLst>
              </p:nvPr>
            </p:nvGraphicFramePr>
            <p:xfrm>
              <a:off x="992457" y="1502659"/>
              <a:ext cx="7005649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81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029219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697409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24620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1" dirty="0">
                              <a:latin typeface="+mn-lt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61951" t="-4762" r="-1951" b="-4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94265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01034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3339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2360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309478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270512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0DF79-17E9-7D35-EA14-FCFDE1469C60}"/>
              </a:ext>
            </a:extLst>
          </p:cNvPr>
          <p:cNvCxnSpPr>
            <a:cxnSpLocks/>
          </p:cNvCxnSpPr>
          <p:nvPr/>
        </p:nvCxnSpPr>
        <p:spPr>
          <a:xfrm>
            <a:off x="1591502" y="2323988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7897B9-4900-FEC8-936A-EDD53C515417}"/>
              </a:ext>
            </a:extLst>
          </p:cNvPr>
          <p:cNvCxnSpPr>
            <a:cxnSpLocks/>
          </p:cNvCxnSpPr>
          <p:nvPr/>
        </p:nvCxnSpPr>
        <p:spPr>
          <a:xfrm>
            <a:off x="1591502" y="3429000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FD0A9C-313B-7A48-0973-35E99670D2BA}"/>
              </a:ext>
            </a:extLst>
          </p:cNvPr>
          <p:cNvCxnSpPr>
            <a:cxnSpLocks/>
          </p:cNvCxnSpPr>
          <p:nvPr/>
        </p:nvCxnSpPr>
        <p:spPr>
          <a:xfrm>
            <a:off x="1591502" y="3068871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B05A06-30F9-2839-0762-D4EC28C3AB33}"/>
              </a:ext>
            </a:extLst>
          </p:cNvPr>
          <p:cNvCxnSpPr>
            <a:cxnSpLocks/>
          </p:cNvCxnSpPr>
          <p:nvPr/>
        </p:nvCxnSpPr>
        <p:spPr>
          <a:xfrm>
            <a:off x="1591502" y="3795428"/>
            <a:ext cx="619509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0B8D34-4DF6-7998-EA43-0CBC546B7893}"/>
              </a:ext>
            </a:extLst>
          </p:cNvPr>
          <p:cNvSpPr txBox="1"/>
          <p:nvPr/>
        </p:nvSpPr>
        <p:spPr>
          <a:xfrm>
            <a:off x="611893" y="5401675"/>
            <a:ext cx="7386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only semantics captured by the formal system is the set of possible combinations of truth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14540-8DC3-4B20-8098-6DFBB08ED20E}"/>
              </a:ext>
            </a:extLst>
          </p:cNvPr>
          <p:cNvSpPr txBox="1"/>
          <p:nvPr/>
        </p:nvSpPr>
        <p:spPr>
          <a:xfrm>
            <a:off x="408461" y="48085"/>
            <a:ext cx="11485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Note: the semantic content constrains the possible combinations of truth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35E79F-A9C6-6E27-53CB-1DFBFD4E20B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927092" y="2261937"/>
            <a:ext cx="1271910" cy="75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D10372-79CE-2B43-3210-7DF2EF6152C7}"/>
              </a:ext>
            </a:extLst>
          </p:cNvPr>
          <p:cNvSpPr txBox="1"/>
          <p:nvPr/>
        </p:nvSpPr>
        <p:spPr>
          <a:xfrm>
            <a:off x="9199002" y="283260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impossible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C46BEF-86F6-DBD9-0A57-8286DE254838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27092" y="3017267"/>
            <a:ext cx="1271910" cy="6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E2B722-89FE-DFC2-5211-9131AA178F63}"/>
              </a:ext>
            </a:extLst>
          </p:cNvPr>
          <p:cNvCxnSpPr>
            <a:stCxn id="12" idx="1"/>
          </p:cNvCxnSpPr>
          <p:nvPr/>
        </p:nvCxnSpPr>
        <p:spPr>
          <a:xfrm flipH="1">
            <a:off x="7927092" y="3017267"/>
            <a:ext cx="1271910" cy="41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173DAB-5596-9A08-76C7-D407E6BE50E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7927092" y="3017267"/>
            <a:ext cx="1271910" cy="778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4745836" y="28258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2825844"/>
                <a:ext cx="624472" cy="369332"/>
              </a:xfrm>
              <a:prstGeom prst="rect">
                <a:avLst/>
              </a:prstGeom>
              <a:blipFill>
                <a:blip r:embed="rId4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5078547" y="2575009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32EA0AA9-1818-AE06-E624-84EF058B64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956676"/>
                  </p:ext>
                </p:extLst>
              </p:nvPr>
            </p:nvGraphicFramePr>
            <p:xfrm>
              <a:off x="3468940" y="1760042"/>
              <a:ext cx="255379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32EA0AA9-1818-AE06-E624-84EF058B64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956676"/>
                  </p:ext>
                </p:extLst>
              </p:nvPr>
            </p:nvGraphicFramePr>
            <p:xfrm>
              <a:off x="3468940" y="1760042"/>
              <a:ext cx="2553791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3569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4502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30285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24909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35" t="-1613" r="-296262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887" t="-1613" r="-199057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7767" t="-1613" r="-104854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7767" t="-1613" r="-4854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A2EEB-ACC6-0EFC-F254-CF17FE44A68D}"/>
                  </a:ext>
                </a:extLst>
              </p:cNvPr>
              <p:cNvSpPr txBox="1"/>
              <p:nvPr/>
            </p:nvSpPr>
            <p:spPr>
              <a:xfrm>
                <a:off x="3086078" y="2130882"/>
                <a:ext cx="37144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800" b="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CA2EEB-ACC6-0EFC-F254-CF17FE44A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78" y="2130882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0B91C0D9-CD7E-7076-366B-2AA5313CF0D1}"/>
              </a:ext>
            </a:extLst>
          </p:cNvPr>
          <p:cNvSpPr/>
          <p:nvPr/>
        </p:nvSpPr>
        <p:spPr>
          <a:xfrm rot="16200000">
            <a:off x="3985998" y="2107078"/>
            <a:ext cx="220391" cy="12545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D1668-63BE-EBF2-AF8E-B29F3CAC5B2C}"/>
                  </a:ext>
                </a:extLst>
              </p:cNvPr>
              <p:cNvSpPr txBox="1"/>
              <p:nvPr/>
            </p:nvSpPr>
            <p:spPr>
              <a:xfrm>
                <a:off x="3678073" y="2820622"/>
                <a:ext cx="949299" cy="39312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sz="1800" b="0" i="1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FD1668-63BE-EBF2-AF8E-B29F3CAC5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073" y="2820622"/>
                <a:ext cx="949299" cy="393121"/>
              </a:xfrm>
              <a:prstGeom prst="rect">
                <a:avLst/>
              </a:prstGeom>
              <a:blipFill>
                <a:blip r:embed="rId7"/>
                <a:stretch>
                  <a:fillRect l="-21154" t="-112500" b="-17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71CD4C-92B1-C83A-0BBA-2F6B0109959E}"/>
              </a:ext>
            </a:extLst>
          </p:cNvPr>
          <p:cNvCxnSpPr>
            <a:cxnSpLocks/>
          </p:cNvCxnSpPr>
          <p:nvPr/>
        </p:nvCxnSpPr>
        <p:spPr>
          <a:xfrm flipV="1">
            <a:off x="2571318" y="2392567"/>
            <a:ext cx="527565" cy="1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BC98C8-6DFA-B96F-2988-DEC60D29AFCB}"/>
              </a:ext>
            </a:extLst>
          </p:cNvPr>
          <p:cNvSpPr txBox="1"/>
          <p:nvPr/>
        </p:nvSpPr>
        <p:spPr>
          <a:xfrm>
            <a:off x="1501125" y="2582885"/>
            <a:ext cx="20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for whole context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36B60C-63CE-E46E-B1C7-5E1B949E2F6C}"/>
              </a:ext>
            </a:extLst>
          </p:cNvPr>
          <p:cNvCxnSpPr>
            <a:cxnSpLocks/>
          </p:cNvCxnSpPr>
          <p:nvPr/>
        </p:nvCxnSpPr>
        <p:spPr>
          <a:xfrm flipV="1">
            <a:off x="3170604" y="3101859"/>
            <a:ext cx="527565" cy="1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4E3C609-966A-2CED-9202-15C540041A2B}"/>
              </a:ext>
            </a:extLst>
          </p:cNvPr>
          <p:cNvSpPr txBox="1"/>
          <p:nvPr/>
        </p:nvSpPr>
        <p:spPr>
          <a:xfrm>
            <a:off x="2100411" y="3292177"/>
            <a:ext cx="20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for a set of statements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EA87D7-4A91-6F0D-589D-A7E0D2CA0D41}"/>
              </a:ext>
            </a:extLst>
          </p:cNvPr>
          <p:cNvSpPr txBox="1"/>
          <p:nvPr/>
        </p:nvSpPr>
        <p:spPr>
          <a:xfrm>
            <a:off x="5202299" y="3292177"/>
            <a:ext cx="20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assignment for a single statement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90DA97-883B-3D56-6E8B-EB2DA9D94D1C}"/>
              </a:ext>
            </a:extLst>
          </p:cNvPr>
          <p:cNvCxnSpPr>
            <a:cxnSpLocks/>
          </p:cNvCxnSpPr>
          <p:nvPr/>
        </p:nvCxnSpPr>
        <p:spPr>
          <a:xfrm flipH="1" flipV="1">
            <a:off x="5392697" y="3102644"/>
            <a:ext cx="527565" cy="17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1442850"/>
                  </p:ext>
                </p:extLst>
              </p:nvPr>
            </p:nvGraphicFramePr>
            <p:xfrm>
              <a:off x="1382036" y="1798873"/>
              <a:ext cx="633550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1388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156362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550288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6" t="-1639" r="-29285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521" t="-1639" r="-1961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6226" t="-1639" r="-10077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9843" t="-1639" r="-196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3174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00828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/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C630C8-4C9A-4EDD-3BF0-250240915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8" y="2194737"/>
                <a:ext cx="359394" cy="646331"/>
              </a:xfrm>
              <a:prstGeom prst="rect">
                <a:avLst/>
              </a:prstGeom>
              <a:blipFill>
                <a:blip r:embed="rId5"/>
                <a:stretch>
                  <a:fillRect r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/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2D9625-63C2-E1C9-1A75-8ED11981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67" y="2908120"/>
                <a:ext cx="42748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/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78B223-E6BB-137F-7033-83709EC34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301" y="2560512"/>
                <a:ext cx="239394" cy="646331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/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691B4-0A30-B0F3-B6A5-B04945D0E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80" y="3244334"/>
                <a:ext cx="4274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65A0723-D0D6-F20D-9134-9B33E366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668124" y="2196615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/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DACE0C-F27D-926C-571A-2F67B528C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3" y="2699011"/>
                <a:ext cx="455054" cy="369332"/>
              </a:xfrm>
              <a:prstGeom prst="rect">
                <a:avLst/>
              </a:prstGeom>
              <a:blipFill>
                <a:blip r:embed="rId10"/>
                <a:stretch>
                  <a:fillRect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7D9B8-BD99-AB01-1C26-C56073353714}"/>
                  </a:ext>
                </a:extLst>
              </p:cNvPr>
              <p:cNvSpPr txBox="1"/>
              <p:nvPr/>
            </p:nvSpPr>
            <p:spPr>
              <a:xfrm>
                <a:off x="7761310" y="2174112"/>
                <a:ext cx="74571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truth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7D9B8-BD99-AB01-1C26-C56073353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310" y="2174112"/>
                <a:ext cx="74571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3BC7-3A16-25E1-3852-A2194961C35E}"/>
                  </a:ext>
                </a:extLst>
              </p:cNvPr>
              <p:cNvSpPr txBox="1"/>
              <p:nvPr/>
            </p:nvSpPr>
            <p:spPr>
              <a:xfrm>
                <a:off x="504584" y="5157880"/>
                <a:ext cx="884567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Context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big table where statements are columns and possible assignments are rows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723BC7-3A16-25E1-3852-A2194961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84" y="5157880"/>
                <a:ext cx="8845672" cy="1077218"/>
              </a:xfrm>
              <a:prstGeom prst="rect">
                <a:avLst/>
              </a:prstGeom>
              <a:blipFill>
                <a:blip r:embed="rId12"/>
                <a:stretch>
                  <a:fillRect l="-1792" t="-6780" r="-138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E9F1F9A-D7BA-D9B8-2C75-FBAEBCC01043}"/>
              </a:ext>
            </a:extLst>
          </p:cNvPr>
          <p:cNvSpPr txBox="1"/>
          <p:nvPr/>
        </p:nvSpPr>
        <p:spPr>
          <a:xfrm>
            <a:off x="504584" y="3969783"/>
            <a:ext cx="6822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Possible assignment are those assignment consistent with the meaning (semantics) of the statements</a:t>
            </a:r>
          </a:p>
        </p:txBody>
      </p:sp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29813"/>
              </p:ext>
            </p:extLst>
          </p:nvPr>
        </p:nvGraphicFramePr>
        <p:xfrm>
          <a:off x="1705984" y="3262550"/>
          <a:ext cx="57864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865784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"/>
          <a:stretch/>
        </p:blipFill>
        <p:spPr>
          <a:xfrm>
            <a:off x="396404" y="306496"/>
            <a:ext cx="8276542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b="19396"/>
          <a:stretch/>
        </p:blipFill>
        <p:spPr>
          <a:xfrm>
            <a:off x="396404" y="1369533"/>
            <a:ext cx="8276541" cy="77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 r="166"/>
          <a:stretch/>
        </p:blipFill>
        <p:spPr>
          <a:xfrm>
            <a:off x="396404" y="2203885"/>
            <a:ext cx="8276541" cy="632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E3CD1-6A85-192C-ED45-E6AD683DD3D8}"/>
              </a:ext>
            </a:extLst>
          </p:cNvPr>
          <p:cNvSpPr txBox="1"/>
          <p:nvPr/>
        </p:nvSpPr>
        <p:spPr>
          <a:xfrm>
            <a:off x="2310384" y="4691212"/>
            <a:ext cx="83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27FDB-C9D9-397F-A399-16D5A53E74F4}"/>
              </a:ext>
            </a:extLst>
          </p:cNvPr>
          <p:cNvSpPr txBox="1"/>
          <p:nvPr/>
        </p:nvSpPr>
        <p:spPr>
          <a:xfrm>
            <a:off x="4102608" y="4691212"/>
            <a:ext cx="119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contingent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B2431-BFDD-49CC-8211-8491D35A442E}"/>
              </a:ext>
            </a:extLst>
          </p:cNvPr>
          <p:cNvSpPr txBox="1"/>
          <p:nvPr/>
        </p:nvSpPr>
        <p:spPr>
          <a:xfrm>
            <a:off x="5985361" y="4691212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impossible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09C72-B272-BC22-CA8F-C3FF87AFFFDA}"/>
              </a:ext>
            </a:extLst>
          </p:cNvPr>
          <p:cNvSpPr txBox="1"/>
          <p:nvPr/>
        </p:nvSpPr>
        <p:spPr>
          <a:xfrm>
            <a:off x="1595981" y="5274427"/>
            <a:ext cx="6187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Certainties and impossibilities have the same truth value in all rows</a:t>
            </a:r>
          </a:p>
        </p:txBody>
      </p:sp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"/>
          <a:stretch/>
        </p:blipFill>
        <p:spPr>
          <a:xfrm>
            <a:off x="396404" y="306496"/>
            <a:ext cx="8276542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b="19396"/>
          <a:stretch/>
        </p:blipFill>
        <p:spPr>
          <a:xfrm>
            <a:off x="396404" y="1369533"/>
            <a:ext cx="8276541" cy="77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 r="166"/>
          <a:stretch/>
        </p:blipFill>
        <p:spPr>
          <a:xfrm>
            <a:off x="396404" y="2203885"/>
            <a:ext cx="8276541" cy="6322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4100CC-BF24-5818-1249-54F2849BC4A1}"/>
              </a:ext>
            </a:extLst>
          </p:cNvPr>
          <p:cNvSpPr txBox="1"/>
          <p:nvPr/>
        </p:nvSpPr>
        <p:spPr>
          <a:xfrm>
            <a:off x="1562084" y="2985935"/>
            <a:ext cx="7191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Whether a statement is certain or contingent depends on context!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96175A-3523-EBDA-1D2F-E2A370D86433}"/>
                  </a:ext>
                </a:extLst>
              </p:cNvPr>
              <p:cNvSpPr txBox="1"/>
              <p:nvPr/>
            </p:nvSpPr>
            <p:spPr>
              <a:xfrm>
                <a:off x="1551081" y="4506413"/>
                <a:ext cx="7001660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sz="3200" i="1" dirty="0"/>
                  <a:t>the mass of the electron is 510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3200" i="1" dirty="0"/>
                  <a:t> 0.5 KeV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96175A-3523-EBDA-1D2F-E2A370D8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081" y="4506413"/>
                <a:ext cx="7001660" cy="584775"/>
              </a:xfrm>
              <a:prstGeom prst="rect">
                <a:avLst/>
              </a:prstGeom>
              <a:blipFill>
                <a:blip r:embed="rId6"/>
                <a:stretch>
                  <a:fillRect l="-2176" t="-12500" r="-1393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1974F-BCF2-6E1D-5387-71227F7EBB86}"/>
              </a:ext>
            </a:extLst>
          </p:cNvPr>
          <p:cNvCxnSpPr/>
          <p:nvPr/>
        </p:nvCxnSpPr>
        <p:spPr>
          <a:xfrm flipV="1">
            <a:off x="2097024" y="5108334"/>
            <a:ext cx="719328" cy="4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A466E-EA6C-73FF-7D96-C7D65C167262}"/>
              </a:ext>
            </a:extLst>
          </p:cNvPr>
          <p:cNvSpPr txBox="1"/>
          <p:nvPr/>
        </p:nvSpPr>
        <p:spPr>
          <a:xfrm>
            <a:off x="810768" y="5711526"/>
            <a:ext cx="2836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Contingent when measuring</a:t>
            </a:r>
            <a:br>
              <a:rPr lang="en-US" dirty="0"/>
            </a:br>
            <a:r>
              <a:rPr lang="en-US" dirty="0"/>
              <a:t>the mass of the electron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191F1-4B2B-3B66-8631-AFB4E43349B1}"/>
              </a:ext>
            </a:extLst>
          </p:cNvPr>
          <p:cNvSpPr txBox="1"/>
          <p:nvPr/>
        </p:nvSpPr>
        <p:spPr>
          <a:xfrm>
            <a:off x="6096000" y="5711525"/>
            <a:ext cx="2546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Certain when performing</a:t>
            </a:r>
          </a:p>
          <a:p>
            <a:r>
              <a:rPr lang="en-US" dirty="0"/>
              <a:t>particle identification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037EFA-70F9-1C7A-3970-26FDCB59C4F7}"/>
              </a:ext>
            </a:extLst>
          </p:cNvPr>
          <p:cNvCxnSpPr>
            <a:cxnSpLocks/>
          </p:cNvCxnSpPr>
          <p:nvPr/>
        </p:nvCxnSpPr>
        <p:spPr>
          <a:xfrm flipH="1" flipV="1">
            <a:off x="6382512" y="5108334"/>
            <a:ext cx="719328" cy="49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46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948E1-9D94-3CDB-4A69-A58FEF211CC7}"/>
              </a:ext>
            </a:extLst>
          </p:cNvPr>
          <p:cNvSpPr txBox="1"/>
          <p:nvPr/>
        </p:nvSpPr>
        <p:spPr>
          <a:xfrm>
            <a:off x="379447" y="206159"/>
            <a:ext cx="11416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Some statements depend on other statements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56B56-E967-DF9A-B831-9891D836BC3D}"/>
              </a:ext>
            </a:extLst>
          </p:cNvPr>
          <p:cNvSpPr txBox="1"/>
          <p:nvPr/>
        </p:nvSpPr>
        <p:spPr>
          <a:xfrm>
            <a:off x="327061" y="2364842"/>
            <a:ext cx="338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cat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8428F-DB2B-2A39-FF12-8655B7B135A0}"/>
              </a:ext>
            </a:extLst>
          </p:cNvPr>
          <p:cNvSpPr txBox="1"/>
          <p:nvPr/>
        </p:nvSpPr>
        <p:spPr>
          <a:xfrm>
            <a:off x="327061" y="1412163"/>
            <a:ext cx="4359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mammal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565E1-DFC9-D1E3-285A-ABA1184E3648}"/>
              </a:ext>
            </a:extLst>
          </p:cNvPr>
          <p:cNvSpPr txBox="1"/>
          <p:nvPr/>
        </p:nvSpPr>
        <p:spPr>
          <a:xfrm>
            <a:off x="327061" y="3317521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black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D55AA-F2AE-3A1F-E5ED-1B1AA12418AF}"/>
              </a:ext>
            </a:extLst>
          </p:cNvPr>
          <p:cNvSpPr txBox="1"/>
          <p:nvPr/>
        </p:nvSpPr>
        <p:spPr>
          <a:xfrm>
            <a:off x="7605174" y="3317521"/>
            <a:ext cx="4125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not black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2776D1-1BD1-5B19-DEE9-85D6641782CC}"/>
              </a:ext>
            </a:extLst>
          </p:cNvPr>
          <p:cNvSpPr txBox="1"/>
          <p:nvPr/>
        </p:nvSpPr>
        <p:spPr>
          <a:xfrm>
            <a:off x="8181486" y="2367338"/>
            <a:ext cx="3549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bird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28FC7C-4610-11ED-D5C7-495EA01E7228}"/>
              </a:ext>
            </a:extLst>
          </p:cNvPr>
          <p:cNvSpPr txBox="1"/>
          <p:nvPr/>
        </p:nvSpPr>
        <p:spPr>
          <a:xfrm>
            <a:off x="7451414" y="1417156"/>
            <a:ext cx="4279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has feathers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8FBBE-5994-AB4D-C70C-4D652E1EEE92}"/>
              </a:ext>
            </a:extLst>
          </p:cNvPr>
          <p:cNvSpPr txBox="1"/>
          <p:nvPr/>
        </p:nvSpPr>
        <p:spPr>
          <a:xfrm>
            <a:off x="9349923" y="1992236"/>
            <a:ext cx="11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equivalent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CF106-5480-8B0E-1B4A-9803EE3AB354}"/>
              </a:ext>
            </a:extLst>
          </p:cNvPr>
          <p:cNvSpPr txBox="1"/>
          <p:nvPr/>
        </p:nvSpPr>
        <p:spPr>
          <a:xfrm>
            <a:off x="1793300" y="2950290"/>
            <a:ext cx="138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independent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19DE61-6DE0-D03E-5871-A87AD7DF1B1F}"/>
              </a:ext>
            </a:extLst>
          </p:cNvPr>
          <p:cNvSpPr txBox="1"/>
          <p:nvPr/>
        </p:nvSpPr>
        <p:spPr>
          <a:xfrm>
            <a:off x="2219481" y="2053950"/>
            <a:ext cx="105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narrower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A8805-4F6A-DF5F-9C5B-E61FE10C1A6E}"/>
              </a:ext>
            </a:extLst>
          </p:cNvPr>
          <p:cNvSpPr txBox="1"/>
          <p:nvPr/>
        </p:nvSpPr>
        <p:spPr>
          <a:xfrm>
            <a:off x="5476128" y="1765373"/>
            <a:ext cx="141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incompatible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62806-3D09-56C2-665B-3778E75AEB24}"/>
              </a:ext>
            </a:extLst>
          </p:cNvPr>
          <p:cNvSpPr txBox="1"/>
          <p:nvPr/>
        </p:nvSpPr>
        <p:spPr>
          <a:xfrm>
            <a:off x="4971823" y="3268422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30DD9-5646-3716-BD98-1E1E65ADA512}"/>
                  </a:ext>
                </a:extLst>
              </p:cNvPr>
              <p:cNvSpPr txBox="1"/>
              <p:nvPr/>
            </p:nvSpPr>
            <p:spPr>
              <a:xfrm>
                <a:off x="194661" y="4456582"/>
                <a:ext cx="916269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800" dirty="0">
                    <a:solidFill>
                      <a:schemeClr val="accent6">
                        <a:lumMod val="75000"/>
                      </a:schemeClr>
                    </a:solidFill>
                  </a:rPr>
                  <a:t> possible assignments determines the logical relationship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330DD9-5646-3716-BD98-1E1E65ADA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61" y="4456582"/>
                <a:ext cx="9162699" cy="1569660"/>
              </a:xfrm>
              <a:prstGeom prst="rect">
                <a:avLst/>
              </a:prstGeom>
              <a:blipFill>
                <a:blip r:embed="rId3"/>
                <a:stretch>
                  <a:fillRect l="-3061" t="-8527" r="-3061" b="-19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8044D3-5865-8811-7D79-ECCF1F6E2BDA}"/>
              </a:ext>
            </a:extLst>
          </p:cNvPr>
          <p:cNvCxnSpPr/>
          <p:nvPr/>
        </p:nvCxnSpPr>
        <p:spPr>
          <a:xfrm>
            <a:off x="9308592" y="1991753"/>
            <a:ext cx="0" cy="483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2EDDE4-75E0-6DE8-FC99-46FB89DC3163}"/>
              </a:ext>
            </a:extLst>
          </p:cNvPr>
          <p:cNvCxnSpPr/>
          <p:nvPr/>
        </p:nvCxnSpPr>
        <p:spPr>
          <a:xfrm>
            <a:off x="4840287" y="1704550"/>
            <a:ext cx="3198886" cy="904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0017C1-35EF-1C25-1EE2-ABFAACC460B5}"/>
              </a:ext>
            </a:extLst>
          </p:cNvPr>
          <p:cNvCxnSpPr>
            <a:cxnSpLocks/>
          </p:cNvCxnSpPr>
          <p:nvPr/>
        </p:nvCxnSpPr>
        <p:spPr>
          <a:xfrm flipH="1">
            <a:off x="2155744" y="2001931"/>
            <a:ext cx="106409" cy="418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8711F-A76A-F8A4-E935-5771D620C162}"/>
              </a:ext>
            </a:extLst>
          </p:cNvPr>
          <p:cNvCxnSpPr>
            <a:cxnSpLocks/>
          </p:cNvCxnSpPr>
          <p:nvPr/>
        </p:nvCxnSpPr>
        <p:spPr>
          <a:xfrm>
            <a:off x="1743456" y="2922823"/>
            <a:ext cx="91440" cy="41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3DEFFF-2A92-1435-C7ED-5B83BF900856}"/>
              </a:ext>
            </a:extLst>
          </p:cNvPr>
          <p:cNvCxnSpPr/>
          <p:nvPr/>
        </p:nvCxnSpPr>
        <p:spPr>
          <a:xfrm>
            <a:off x="3900095" y="3589578"/>
            <a:ext cx="3610177" cy="2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501A82-553A-09CD-BD8C-201E2C7E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C92C3-869D-C0DB-B06D-B85FE35A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881C825B-33C0-E5B6-1FFD-19CC043ED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79184"/>
              </p:ext>
            </p:extLst>
          </p:nvPr>
        </p:nvGraphicFramePr>
        <p:xfrm>
          <a:off x="590416" y="891206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has feathers”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F1F672-B30C-8941-5E2B-084E96BE4995}"/>
              </a:ext>
            </a:extLst>
          </p:cNvPr>
          <p:cNvCxnSpPr>
            <a:cxnSpLocks/>
          </p:cNvCxnSpPr>
          <p:nvPr/>
        </p:nvCxnSpPr>
        <p:spPr>
          <a:xfrm>
            <a:off x="805118" y="209843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BCA751-D772-F9F3-E7A9-FA75BB287088}"/>
              </a:ext>
            </a:extLst>
          </p:cNvPr>
          <p:cNvCxnSpPr>
            <a:cxnSpLocks/>
          </p:cNvCxnSpPr>
          <p:nvPr/>
        </p:nvCxnSpPr>
        <p:spPr>
          <a:xfrm>
            <a:off x="863252" y="246419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6D35396-A404-40E8-3C36-3BA056800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966693"/>
              </p:ext>
            </p:extLst>
          </p:nvPr>
        </p:nvGraphicFramePr>
        <p:xfrm>
          <a:off x="6693701" y="891206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black”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961F315-70C4-A0B8-F30C-19E2E5F11878}"/>
              </a:ext>
            </a:extLst>
          </p:cNvPr>
          <p:cNvSpPr txBox="1"/>
          <p:nvPr/>
        </p:nvSpPr>
        <p:spPr>
          <a:xfrm>
            <a:off x="1468419" y="440"/>
            <a:ext cx="2361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Equivalent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5FE831-92A2-CF0F-ACF4-8DCB8EAA625C}"/>
              </a:ext>
            </a:extLst>
          </p:cNvPr>
          <p:cNvSpPr txBox="1"/>
          <p:nvPr/>
        </p:nvSpPr>
        <p:spPr>
          <a:xfrm>
            <a:off x="7448692" y="440"/>
            <a:ext cx="2861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Independent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73537FDA-D295-AED2-4546-C5F581F62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167007"/>
              </p:ext>
            </p:extLst>
          </p:nvPr>
        </p:nvGraphicFramePr>
        <p:xfrm>
          <a:off x="584991" y="4079414"/>
          <a:ext cx="392062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1878293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+mn-lt"/>
                          <a:ea typeface="Cambria Math" panose="02040503050406030204" pitchFamily="18" charset="0"/>
                        </a:rPr>
                        <a:t>“that animal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225865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5352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2827651-7E01-4ADE-84D3-3D9B4E2950D9}"/>
              </a:ext>
            </a:extLst>
          </p:cNvPr>
          <p:cNvSpPr txBox="1"/>
          <p:nvPr/>
        </p:nvSpPr>
        <p:spPr>
          <a:xfrm>
            <a:off x="1190523" y="3200760"/>
            <a:ext cx="2916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Incompatible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D98E34-3D03-2535-A7E3-A128A6B1E55D}"/>
              </a:ext>
            </a:extLst>
          </p:cNvPr>
          <p:cNvCxnSpPr>
            <a:cxnSpLocks/>
          </p:cNvCxnSpPr>
          <p:nvPr/>
        </p:nvCxnSpPr>
        <p:spPr>
          <a:xfrm>
            <a:off x="805118" y="4902596"/>
            <a:ext cx="34803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E219C4-A448-0210-DB48-DD0E26EB4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149958"/>
              </p:ext>
            </p:extLst>
          </p:nvPr>
        </p:nvGraphicFramePr>
        <p:xfrm>
          <a:off x="4683762" y="891206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7979561-A66F-764A-5687-2416D9F04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671861"/>
              </p:ext>
            </p:extLst>
          </p:nvPr>
        </p:nvGraphicFramePr>
        <p:xfrm>
          <a:off x="10732616" y="891206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07643C-17BB-BAD8-1C9B-23E404385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460464"/>
              </p:ext>
            </p:extLst>
          </p:nvPr>
        </p:nvGraphicFramePr>
        <p:xfrm>
          <a:off x="4683762" y="4079414"/>
          <a:ext cx="1137918" cy="8958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9306">
                  <a:extLst>
                    <a:ext uri="{9D8B030D-6E8A-4147-A177-3AD203B41FA5}">
                      <a16:colId xmlns:a16="http://schemas.microsoft.com/office/drawing/2014/main" val="2805935279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3720240720"/>
                    </a:ext>
                  </a:extLst>
                </a:gridCol>
                <a:gridCol w="379306">
                  <a:extLst>
                    <a:ext uri="{9D8B030D-6E8A-4147-A177-3AD203B41FA5}">
                      <a16:colId xmlns:a16="http://schemas.microsoft.com/office/drawing/2014/main" val="577378339"/>
                    </a:ext>
                  </a:extLst>
                </a:gridCol>
              </a:tblGrid>
              <a:tr h="298629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448946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û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255004"/>
                  </a:ext>
                </a:extLst>
              </a:tr>
              <a:tr h="298629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ü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130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86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"/>
          <a:stretch/>
        </p:blipFill>
        <p:spPr>
          <a:xfrm>
            <a:off x="196035" y="244385"/>
            <a:ext cx="9356397" cy="9868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75D59E-348C-178A-83FE-F969F067387B}"/>
              </a:ext>
            </a:extLst>
          </p:cNvPr>
          <p:cNvGrpSpPr/>
          <p:nvPr/>
        </p:nvGrpSpPr>
        <p:grpSpPr>
          <a:xfrm>
            <a:off x="5007880" y="2132512"/>
            <a:ext cx="6769979" cy="1459048"/>
            <a:chOff x="301228" y="203306"/>
            <a:chExt cx="8933009" cy="19252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ABB30F-1006-3E2D-AE64-407299271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4"/>
            <a:stretch/>
          </p:blipFill>
          <p:spPr>
            <a:xfrm>
              <a:off x="301228" y="203306"/>
              <a:ext cx="8933009" cy="5089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1A191C-ED7B-5CF1-D91E-EF653CEC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228" y="706813"/>
              <a:ext cx="8933009" cy="142171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C8F5A6D-F007-A5C7-9E7B-F8835420E7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6420620"/>
                  </p:ext>
                </p:extLst>
              </p:nvPr>
            </p:nvGraphicFramePr>
            <p:xfrm>
              <a:off x="530351" y="1516169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C8F5A6D-F007-A5C7-9E7B-F8835420E7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6420620"/>
                  </p:ext>
                </p:extLst>
              </p:nvPr>
            </p:nvGraphicFramePr>
            <p:xfrm>
              <a:off x="530351" y="1516169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05" t="-8197" r="-70722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8197" r="-59881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2410" t="-8197" r="-5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2410" t="-8197" r="-4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2410" t="-8197" r="-3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96429" t="-8197" r="-202381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3614" t="-8197" r="-1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C481FC-0181-C12E-0014-B751BB754C81}"/>
                  </a:ext>
                </a:extLst>
              </p:cNvPr>
              <p:cNvSpPr txBox="1"/>
              <p:nvPr/>
            </p:nvSpPr>
            <p:spPr>
              <a:xfrm>
                <a:off x="1072038" y="4242750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C481FC-0181-C12E-0014-B751BB754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38" y="4242750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B11334-195B-DCE1-51B2-EE70E4E7D5C2}"/>
              </a:ext>
            </a:extLst>
          </p:cNvPr>
          <p:cNvSpPr/>
          <p:nvPr/>
        </p:nvSpPr>
        <p:spPr>
          <a:xfrm>
            <a:off x="783379" y="4242750"/>
            <a:ext cx="1060142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8BAB24-8F64-05EF-BD29-2350E0AF28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"/>
          <a:stretch/>
        </p:blipFill>
        <p:spPr>
          <a:xfrm>
            <a:off x="5025758" y="1746741"/>
            <a:ext cx="6752101" cy="216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0D2C69-3E5B-9CC8-B93B-BDCAFC042594}"/>
                  </a:ext>
                </a:extLst>
              </p:cNvPr>
              <p:cNvSpPr txBox="1"/>
              <p:nvPr/>
            </p:nvSpPr>
            <p:spPr>
              <a:xfrm>
                <a:off x="3321462" y="4242750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0D2C69-3E5B-9CC8-B93B-BDCAFC042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462" y="4242750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730C7C2-036B-0C5A-3D2D-9F39AAF16AF0}"/>
              </a:ext>
            </a:extLst>
          </p:cNvPr>
          <p:cNvSpPr/>
          <p:nvPr/>
        </p:nvSpPr>
        <p:spPr>
          <a:xfrm>
            <a:off x="3267455" y="4242750"/>
            <a:ext cx="593841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9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Issue fundamental object (in math is a set)</a:t>
            </a:r>
          </a:p>
          <a:p>
            <a:pPr lvl="1"/>
            <a:r>
              <a:rPr lang="en-US" dirty="0"/>
              <a:t>Science is about describing the world, but not all descriptions of the world are science</a:t>
            </a:r>
          </a:p>
          <a:p>
            <a:pPr lvl="1"/>
            <a:r>
              <a:rPr lang="en-US" dirty="0"/>
              <a:t>Require -&gt; Principle of scientific objectivity (examples of non-universal, contradictory, non-verifiable or semi-decidable)</a:t>
            </a:r>
          </a:p>
          <a:p>
            <a:pPr lvl="1"/>
            <a:r>
              <a:rPr lang="en-US" dirty="0"/>
              <a:t>Two parts: first solve non-contradiction, then solve evidence based</a:t>
            </a:r>
          </a:p>
          <a:p>
            <a:r>
              <a:rPr lang="en-US" dirty="0"/>
              <a:t>Statements</a:t>
            </a:r>
          </a:p>
          <a:p>
            <a:pPr lvl="1"/>
            <a:r>
              <a:rPr lang="en-US" strike="sngStrike" dirty="0"/>
              <a:t>Problem of web of meaning, and idealization of statements (“conceptual cut”) </a:t>
            </a:r>
            <a:r>
              <a:rPr lang="en-US" dirty="0"/>
              <a:t>-&gt; statements being prime objects (i.e. unstructured)</a:t>
            </a:r>
          </a:p>
          <a:p>
            <a:pPr lvl="1"/>
            <a:r>
              <a:rPr lang="en-US" strike="sngStrike" dirty="0"/>
              <a:t>Show the divide between formal and informal</a:t>
            </a:r>
          </a:p>
          <a:p>
            <a:pPr lvl="2"/>
            <a:r>
              <a:rPr lang="en-US" strike="sngStrike" dirty="0"/>
              <a:t>Need justifications for axioms and definitions; axioms and definitions are chosen because they allow for simple justification (not because mathematicians like them)</a:t>
            </a:r>
          </a:p>
          <a:p>
            <a:pPr lvl="1"/>
            <a:r>
              <a:rPr lang="en-US" dirty="0"/>
              <a:t>Problems in capturing self-consistency (paradoxes, semantic and formal) -&gt; Axiom of context</a:t>
            </a:r>
          </a:p>
          <a:p>
            <a:pPr lvl="1"/>
            <a:r>
              <a:rPr lang="en-US" dirty="0"/>
              <a:t>Truth is found experimentally, it has to be consistent with the meaning of the statements -&gt; Axiom of possibility</a:t>
            </a:r>
          </a:p>
          <a:p>
            <a:pPr lvl="1"/>
            <a:r>
              <a:rPr lang="en-US" dirty="0"/>
              <a:t>Dependency between statements -&gt; Axiom of closure</a:t>
            </a:r>
          </a:p>
          <a:p>
            <a:pPr lvl="1"/>
            <a:r>
              <a:rPr lang="en-US" dirty="0"/>
              <a:t>Logic operations, Equivalence (different equivalence), Boolean algebra, Narrowness and independence, </a:t>
            </a:r>
            <a:r>
              <a:rPr lang="en-US" dirty="0" err="1"/>
              <a:t>minterms</a:t>
            </a:r>
            <a:endParaRPr lang="en-US" dirty="0"/>
          </a:p>
          <a:p>
            <a:r>
              <a:rPr lang="en-US" dirty="0"/>
              <a:t>Verifiable</a:t>
            </a:r>
          </a:p>
          <a:p>
            <a:pPr lvl="1"/>
            <a:r>
              <a:rPr lang="en-US" dirty="0"/>
              <a:t>Finite time verification (also idealization) – Not convenient to formalize the tests (knowing what is testable assumes knowing the laws of physics – circularity!)</a:t>
            </a:r>
          </a:p>
          <a:p>
            <a:pPr lvl="1"/>
            <a:r>
              <a:rPr lang="en-US" dirty="0"/>
              <a:t>Axiom of verifiability</a:t>
            </a:r>
          </a:p>
          <a:p>
            <a:pPr lvl="1"/>
            <a:r>
              <a:rPr lang="en-US" dirty="0"/>
              <a:t>Problem with NOT – falsifiable/decidable</a:t>
            </a:r>
          </a:p>
          <a:p>
            <a:pPr lvl="1"/>
            <a:r>
              <a:rPr lang="en-US" dirty="0"/>
              <a:t>Axioms of finite conjunction, countable disjunction</a:t>
            </a:r>
          </a:p>
          <a:p>
            <a:r>
              <a:rPr lang="en-US" dirty="0"/>
              <a:t>Summary of the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579658"/>
                  </p:ext>
                </p:extLst>
              </p:nvPr>
            </p:nvGraphicFramePr>
            <p:xfrm>
              <a:off x="2918246" y="520576"/>
              <a:ext cx="8968955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1853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298925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834896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1969008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414273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Relationship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Symbol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First statement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Second statement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Also known as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Statement equality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“I cigni sono uccelli”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Semantic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Statement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smtClean="0">
                                    <a:latin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“Swans have feathers”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Logical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Truth equality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truth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truth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“The earth is round”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Material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089F694-CBBE-DF20-DF29-53E3CEA09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579658"/>
                  </p:ext>
                </p:extLst>
              </p:nvPr>
            </p:nvGraphicFramePr>
            <p:xfrm>
              <a:off x="2918246" y="520576"/>
              <a:ext cx="8968955" cy="30724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1853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298925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834896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1969008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414273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6812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Relationship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Symbol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First statement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Second statement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Also known as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Statement equality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228" t="-100000" r="-227778" b="-202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“I cigni sono uccelli”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Semantic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Statement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228" t="-201587" r="-227778" b="-103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“Swans have feathers”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Logical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76812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Truth equality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3228" t="-301587" r="-227778" b="-3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“Swans are birds”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“The earth is round”</a:t>
                          </a:r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Material equivalence</a:t>
                          </a:r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C78992B-1069-4868-4269-30832A8DE28E}"/>
              </a:ext>
            </a:extLst>
          </p:cNvPr>
          <p:cNvSpPr txBox="1"/>
          <p:nvPr/>
        </p:nvSpPr>
        <p:spPr>
          <a:xfrm>
            <a:off x="119730" y="399369"/>
            <a:ext cx="2785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Three types of statement equivalence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934A3-19AB-3486-8100-EAB1519CF240}"/>
              </a:ext>
            </a:extLst>
          </p:cNvPr>
          <p:cNvSpPr txBox="1"/>
          <p:nvPr/>
        </p:nvSpPr>
        <p:spPr>
          <a:xfrm>
            <a:off x="505968" y="3897946"/>
            <a:ext cx="9175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We can distinguish between the three cases within the same framework</a:t>
            </a:r>
          </a:p>
        </p:txBody>
      </p:sp>
    </p:spTree>
    <p:extLst>
      <p:ext uri="{BB962C8B-B14F-4D97-AF65-F5344CB8AC3E}">
        <p14:creationId xmlns:p14="http://schemas.microsoft.com/office/powerpoint/2010/main" val="314944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F3896-15CF-44E0-3CD9-B593AA2FDEC4}"/>
                  </a:ext>
                </a:extLst>
              </p:cNvPr>
              <p:cNvSpPr txBox="1"/>
              <p:nvPr/>
            </p:nvSpPr>
            <p:spPr>
              <a:xfrm>
                <a:off x="5691453" y="3490655"/>
                <a:ext cx="6058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That animal is a cat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That animal is a mammal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F3896-15CF-44E0-3CD9-B593AA2F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453" y="3490655"/>
                <a:ext cx="6058069" cy="461665"/>
              </a:xfrm>
              <a:prstGeom prst="rect">
                <a:avLst/>
              </a:prstGeom>
              <a:blipFill>
                <a:blip r:embed="rId4"/>
                <a:stretch>
                  <a:fillRect l="-1611" t="-10667" r="-705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FDDAD78-EC26-E93C-FF31-56C57A73F383}"/>
              </a:ext>
            </a:extLst>
          </p:cNvPr>
          <p:cNvGrpSpPr/>
          <p:nvPr/>
        </p:nvGrpSpPr>
        <p:grpSpPr>
          <a:xfrm>
            <a:off x="5463764" y="2947399"/>
            <a:ext cx="6354368" cy="461665"/>
            <a:chOff x="4134320" y="2844225"/>
            <a:chExt cx="635436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FCCBF0A-B224-B82F-2862-2AA75F0C5C4E}"/>
                    </a:ext>
                  </a:extLst>
                </p:cNvPr>
                <p:cNvSpPr txBox="1"/>
                <p:nvPr/>
              </p:nvSpPr>
              <p:spPr>
                <a:xfrm>
                  <a:off x="4134320" y="2844225"/>
                  <a:ext cx="635436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That animal is a mammal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a14:m>
                  <a:r>
                    <a:rPr lang="en-US" sz="2400" dirty="0"/>
                    <a:t> That animal lays eggs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FCCBF0A-B224-B82F-2862-2AA75F0C5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4320" y="2844225"/>
                  <a:ext cx="6354368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1438" t="-10526" r="-671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1616E2-7292-131C-3DDE-F16399FFA1CF}"/>
                </a:ext>
              </a:extLst>
            </p:cNvPr>
            <p:cNvGrpSpPr/>
            <p:nvPr/>
          </p:nvGrpSpPr>
          <p:grpSpPr>
            <a:xfrm>
              <a:off x="7391044" y="2994148"/>
              <a:ext cx="208695" cy="161818"/>
              <a:chOff x="4534757" y="3834629"/>
              <a:chExt cx="208695" cy="16181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7F4F95-518E-759B-6F10-DE9D3CA0F8EE}"/>
                  </a:ext>
                </a:extLst>
              </p:cNvPr>
              <p:cNvSpPr/>
              <p:nvPr/>
            </p:nvSpPr>
            <p:spPr>
              <a:xfrm>
                <a:off x="4534757" y="3834629"/>
                <a:ext cx="208695" cy="66821"/>
              </a:xfrm>
              <a:custGeom>
                <a:avLst/>
                <a:gdLst>
                  <a:gd name="connsiteX0" fmla="*/ 0 w 87630"/>
                  <a:gd name="connsiteY0" fmla="*/ 26675 h 28580"/>
                  <a:gd name="connsiteX1" fmla="*/ 45720 w 87630"/>
                  <a:gd name="connsiteY1" fmla="*/ 5 h 28580"/>
                  <a:gd name="connsiteX2" fmla="*/ 87630 w 87630"/>
                  <a:gd name="connsiteY2" fmla="*/ 28580 h 28580"/>
                  <a:gd name="connsiteX0" fmla="*/ 0 w 87630"/>
                  <a:gd name="connsiteY0" fmla="*/ 26779 h 28684"/>
                  <a:gd name="connsiteX1" fmla="*/ 45720 w 87630"/>
                  <a:gd name="connsiteY1" fmla="*/ 109 h 28684"/>
                  <a:gd name="connsiteX2" fmla="*/ 87630 w 87630"/>
                  <a:gd name="connsiteY2" fmla="*/ 28684 h 28684"/>
                  <a:gd name="connsiteX0" fmla="*/ 0 w 87630"/>
                  <a:gd name="connsiteY0" fmla="*/ 26885 h 28790"/>
                  <a:gd name="connsiteX1" fmla="*/ 45720 w 87630"/>
                  <a:gd name="connsiteY1" fmla="*/ 215 h 28790"/>
                  <a:gd name="connsiteX2" fmla="*/ 87630 w 87630"/>
                  <a:gd name="connsiteY2" fmla="*/ 28790 h 28790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791 h 28696"/>
                  <a:gd name="connsiteX1" fmla="*/ 45720 w 87630"/>
                  <a:gd name="connsiteY1" fmla="*/ 121 h 28696"/>
                  <a:gd name="connsiteX2" fmla="*/ 87630 w 87630"/>
                  <a:gd name="connsiteY2" fmla="*/ 28696 h 28696"/>
                  <a:gd name="connsiteX0" fmla="*/ 0 w 87630"/>
                  <a:gd name="connsiteY0" fmla="*/ 26671 h 28576"/>
                  <a:gd name="connsiteX1" fmla="*/ 45720 w 87630"/>
                  <a:gd name="connsiteY1" fmla="*/ 1 h 28576"/>
                  <a:gd name="connsiteX2" fmla="*/ 87630 w 87630"/>
                  <a:gd name="connsiteY2" fmla="*/ 28576 h 2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630" h="28576">
                    <a:moveTo>
                      <a:pt x="0" y="26671"/>
                    </a:moveTo>
                    <a:cubicBezTo>
                      <a:pt x="13157" y="10733"/>
                      <a:pt x="20180" y="-41"/>
                      <a:pt x="45720" y="1"/>
                    </a:cubicBezTo>
                    <a:cubicBezTo>
                      <a:pt x="71260" y="43"/>
                      <a:pt x="77177" y="12818"/>
                      <a:pt x="87630" y="2857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05C55A5-581C-488F-C6DA-C0E7D2714E65}"/>
                  </a:ext>
                </a:extLst>
              </p:cNvPr>
              <p:cNvSpPr/>
              <p:nvPr/>
            </p:nvSpPr>
            <p:spPr>
              <a:xfrm>
                <a:off x="4534757" y="3929626"/>
                <a:ext cx="208695" cy="66821"/>
              </a:xfrm>
              <a:custGeom>
                <a:avLst/>
                <a:gdLst>
                  <a:gd name="connsiteX0" fmla="*/ 0 w 87630"/>
                  <a:gd name="connsiteY0" fmla="*/ 26675 h 28580"/>
                  <a:gd name="connsiteX1" fmla="*/ 45720 w 87630"/>
                  <a:gd name="connsiteY1" fmla="*/ 5 h 28580"/>
                  <a:gd name="connsiteX2" fmla="*/ 87630 w 87630"/>
                  <a:gd name="connsiteY2" fmla="*/ 28580 h 28580"/>
                  <a:gd name="connsiteX0" fmla="*/ 0 w 87630"/>
                  <a:gd name="connsiteY0" fmla="*/ 26779 h 28684"/>
                  <a:gd name="connsiteX1" fmla="*/ 45720 w 87630"/>
                  <a:gd name="connsiteY1" fmla="*/ 109 h 28684"/>
                  <a:gd name="connsiteX2" fmla="*/ 87630 w 87630"/>
                  <a:gd name="connsiteY2" fmla="*/ 28684 h 28684"/>
                  <a:gd name="connsiteX0" fmla="*/ 0 w 87630"/>
                  <a:gd name="connsiteY0" fmla="*/ 26885 h 28790"/>
                  <a:gd name="connsiteX1" fmla="*/ 45720 w 87630"/>
                  <a:gd name="connsiteY1" fmla="*/ 215 h 28790"/>
                  <a:gd name="connsiteX2" fmla="*/ 87630 w 87630"/>
                  <a:gd name="connsiteY2" fmla="*/ 28790 h 28790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919 h 28824"/>
                  <a:gd name="connsiteX1" fmla="*/ 45720 w 87630"/>
                  <a:gd name="connsiteY1" fmla="*/ 249 h 28824"/>
                  <a:gd name="connsiteX2" fmla="*/ 87630 w 87630"/>
                  <a:gd name="connsiteY2" fmla="*/ 28824 h 28824"/>
                  <a:gd name="connsiteX0" fmla="*/ 0 w 87630"/>
                  <a:gd name="connsiteY0" fmla="*/ 26791 h 28696"/>
                  <a:gd name="connsiteX1" fmla="*/ 45720 w 87630"/>
                  <a:gd name="connsiteY1" fmla="*/ 121 h 28696"/>
                  <a:gd name="connsiteX2" fmla="*/ 87630 w 87630"/>
                  <a:gd name="connsiteY2" fmla="*/ 28696 h 28696"/>
                  <a:gd name="connsiteX0" fmla="*/ 0 w 87630"/>
                  <a:gd name="connsiteY0" fmla="*/ 26671 h 28576"/>
                  <a:gd name="connsiteX1" fmla="*/ 45720 w 87630"/>
                  <a:gd name="connsiteY1" fmla="*/ 1 h 28576"/>
                  <a:gd name="connsiteX2" fmla="*/ 87630 w 87630"/>
                  <a:gd name="connsiteY2" fmla="*/ 28576 h 2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630" h="28576">
                    <a:moveTo>
                      <a:pt x="0" y="26671"/>
                    </a:moveTo>
                    <a:cubicBezTo>
                      <a:pt x="13157" y="10733"/>
                      <a:pt x="20180" y="-41"/>
                      <a:pt x="45720" y="1"/>
                    </a:cubicBezTo>
                    <a:cubicBezTo>
                      <a:pt x="71260" y="43"/>
                      <a:pt x="77177" y="12818"/>
                      <a:pt x="87630" y="28576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F7F4CEC-C7E8-0608-CB6E-2882F0D722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358945"/>
                  </p:ext>
                </p:extLst>
              </p:nvPr>
            </p:nvGraphicFramePr>
            <p:xfrm>
              <a:off x="452336" y="2717081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F7F4CEC-C7E8-0608-CB6E-2882F0D7227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8358945"/>
                  </p:ext>
                </p:extLst>
              </p:nvPr>
            </p:nvGraphicFramePr>
            <p:xfrm>
              <a:off x="452336" y="2717081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05" t="-8197" r="-7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205" t="-8197" r="-6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1205" t="-8197" r="-50602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97619" t="-8197" r="-400000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2410" t="-8197" r="-3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2410" t="-8197" r="-2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02410" t="-8197" r="-10481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A9D17B-FFDC-B4A1-AEBA-75666A3201F1}"/>
                  </a:ext>
                </a:extLst>
              </p:cNvPr>
              <p:cNvSpPr txBox="1"/>
              <p:nvPr/>
            </p:nvSpPr>
            <p:spPr>
              <a:xfrm>
                <a:off x="1156175" y="5398933"/>
                <a:ext cx="479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A9D17B-FFDC-B4A1-AEBA-75666A320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75" y="5398933"/>
                <a:ext cx="479618" cy="461665"/>
              </a:xfrm>
              <a:prstGeom prst="rect">
                <a:avLst/>
              </a:prstGeom>
              <a:blipFill>
                <a:blip r:embed="rId7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E5822A8-389B-8E28-D2EF-5407F7F608F9}"/>
              </a:ext>
            </a:extLst>
          </p:cNvPr>
          <p:cNvSpPr/>
          <p:nvPr/>
        </p:nvSpPr>
        <p:spPr>
          <a:xfrm>
            <a:off x="1115568" y="5443662"/>
            <a:ext cx="560832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593C13-14B2-243C-053A-25C2C447E577}"/>
              </a:ext>
            </a:extLst>
          </p:cNvPr>
          <p:cNvGrpSpPr/>
          <p:nvPr/>
        </p:nvGrpSpPr>
        <p:grpSpPr>
          <a:xfrm>
            <a:off x="2372868" y="5548856"/>
            <a:ext cx="208695" cy="161818"/>
            <a:chOff x="8872888" y="3249722"/>
            <a:chExt cx="208695" cy="16181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499534-2881-0ACD-CCEC-AB0DD3448680}"/>
                </a:ext>
              </a:extLst>
            </p:cNvPr>
            <p:cNvSpPr/>
            <p:nvPr/>
          </p:nvSpPr>
          <p:spPr>
            <a:xfrm>
              <a:off x="8872888" y="3249722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93C456-99F2-22CF-71C5-121A5EBCD05D}"/>
                </a:ext>
              </a:extLst>
            </p:cNvPr>
            <p:cNvSpPr/>
            <p:nvPr/>
          </p:nvSpPr>
          <p:spPr>
            <a:xfrm>
              <a:off x="8872888" y="3344719"/>
              <a:ext cx="208695" cy="66821"/>
            </a:xfrm>
            <a:custGeom>
              <a:avLst/>
              <a:gdLst>
                <a:gd name="connsiteX0" fmla="*/ 0 w 87630"/>
                <a:gd name="connsiteY0" fmla="*/ 26675 h 28580"/>
                <a:gd name="connsiteX1" fmla="*/ 45720 w 87630"/>
                <a:gd name="connsiteY1" fmla="*/ 5 h 28580"/>
                <a:gd name="connsiteX2" fmla="*/ 87630 w 87630"/>
                <a:gd name="connsiteY2" fmla="*/ 28580 h 28580"/>
                <a:gd name="connsiteX0" fmla="*/ 0 w 87630"/>
                <a:gd name="connsiteY0" fmla="*/ 26779 h 28684"/>
                <a:gd name="connsiteX1" fmla="*/ 45720 w 87630"/>
                <a:gd name="connsiteY1" fmla="*/ 109 h 28684"/>
                <a:gd name="connsiteX2" fmla="*/ 87630 w 87630"/>
                <a:gd name="connsiteY2" fmla="*/ 28684 h 28684"/>
                <a:gd name="connsiteX0" fmla="*/ 0 w 87630"/>
                <a:gd name="connsiteY0" fmla="*/ 26885 h 28790"/>
                <a:gd name="connsiteX1" fmla="*/ 45720 w 87630"/>
                <a:gd name="connsiteY1" fmla="*/ 215 h 28790"/>
                <a:gd name="connsiteX2" fmla="*/ 87630 w 87630"/>
                <a:gd name="connsiteY2" fmla="*/ 28790 h 28790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919 h 28824"/>
                <a:gd name="connsiteX1" fmla="*/ 45720 w 87630"/>
                <a:gd name="connsiteY1" fmla="*/ 249 h 28824"/>
                <a:gd name="connsiteX2" fmla="*/ 87630 w 87630"/>
                <a:gd name="connsiteY2" fmla="*/ 28824 h 28824"/>
                <a:gd name="connsiteX0" fmla="*/ 0 w 87630"/>
                <a:gd name="connsiteY0" fmla="*/ 26791 h 28696"/>
                <a:gd name="connsiteX1" fmla="*/ 45720 w 87630"/>
                <a:gd name="connsiteY1" fmla="*/ 121 h 28696"/>
                <a:gd name="connsiteX2" fmla="*/ 87630 w 87630"/>
                <a:gd name="connsiteY2" fmla="*/ 28696 h 28696"/>
                <a:gd name="connsiteX0" fmla="*/ 0 w 87630"/>
                <a:gd name="connsiteY0" fmla="*/ 26671 h 28576"/>
                <a:gd name="connsiteX1" fmla="*/ 45720 w 87630"/>
                <a:gd name="connsiteY1" fmla="*/ 1 h 28576"/>
                <a:gd name="connsiteX2" fmla="*/ 87630 w 87630"/>
                <a:gd name="connsiteY2" fmla="*/ 28576 h 2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630" h="28576">
                  <a:moveTo>
                    <a:pt x="0" y="26671"/>
                  </a:moveTo>
                  <a:cubicBezTo>
                    <a:pt x="13157" y="10733"/>
                    <a:pt x="20180" y="-41"/>
                    <a:pt x="45720" y="1"/>
                  </a:cubicBezTo>
                  <a:cubicBezTo>
                    <a:pt x="71260" y="43"/>
                    <a:pt x="77177" y="12818"/>
                    <a:pt x="87630" y="285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2D690D-A09D-D974-D103-160D5A3B3409}"/>
              </a:ext>
            </a:extLst>
          </p:cNvPr>
          <p:cNvSpPr/>
          <p:nvPr/>
        </p:nvSpPr>
        <p:spPr>
          <a:xfrm>
            <a:off x="2231136" y="5443662"/>
            <a:ext cx="493776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66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34" y="211803"/>
            <a:ext cx="8187252" cy="17965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97E81E-8FA7-A7ED-9876-569D673B81AD}"/>
                  </a:ext>
                </a:extLst>
              </p:cNvPr>
              <p:cNvSpPr txBox="1"/>
              <p:nvPr/>
            </p:nvSpPr>
            <p:spPr>
              <a:xfrm>
                <a:off x="266034" y="2308647"/>
                <a:ext cx="81283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Narrowness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 is related to material implication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solidFill>
                      <a:schemeClr val="accent6">
                        <a:lumMod val="75000"/>
                      </a:schemeClr>
                    </a:solidFill>
                  </a:rPr>
                  <a:t> but: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97E81E-8FA7-A7ED-9876-569D673B8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34" y="2308647"/>
                <a:ext cx="8128315" cy="523220"/>
              </a:xfrm>
              <a:prstGeom prst="rect">
                <a:avLst/>
              </a:prstGeom>
              <a:blipFill>
                <a:blip r:embed="rId3"/>
                <a:stretch>
                  <a:fillRect l="-1575" t="-11628" r="-45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A3BF-D407-6013-D078-D112737C9507}"/>
                  </a:ext>
                </a:extLst>
              </p:cNvPr>
              <p:cNvSpPr txBox="1"/>
              <p:nvPr/>
            </p:nvSpPr>
            <p:spPr>
              <a:xfrm>
                <a:off x="640826" y="2879699"/>
                <a:ext cx="912769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Material implication is a logical operation that returns a new statement:</a:t>
                </a:r>
              </a:p>
              <a:p>
                <a:r>
                  <a:rPr lang="en-US" sz="2400" dirty="0"/>
                  <a:t>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(i.e. NOT(a) OR b 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3CA3BF-D407-6013-D078-D112737C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6" y="2879699"/>
                <a:ext cx="9127692" cy="830997"/>
              </a:xfrm>
              <a:prstGeom prst="rect">
                <a:avLst/>
              </a:prstGeom>
              <a:blipFill>
                <a:blip r:embed="rId4"/>
                <a:stretch>
                  <a:fillRect l="-1002" t="-5839" r="-200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778934-D12D-FAF8-4B80-961BC12792F7}"/>
                  </a:ext>
                </a:extLst>
              </p:cNvPr>
              <p:cNvSpPr txBox="1"/>
              <p:nvPr/>
            </p:nvSpPr>
            <p:spPr>
              <a:xfrm>
                <a:off x="640826" y="3758528"/>
                <a:ext cx="73610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Narrowness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≼</m:t>
                    </m:r>
                  </m:oMath>
                </a14:m>
                <a:r>
                  <a:rPr lang="en-US" sz="2400" dirty="0"/>
                  <a:t> is binary relationship between statements: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778934-D12D-FAF8-4B80-961BC1279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26" y="3758528"/>
                <a:ext cx="7361054" cy="461665"/>
              </a:xfrm>
              <a:prstGeom prst="rect">
                <a:avLst/>
              </a:prstGeom>
              <a:blipFill>
                <a:blip r:embed="rId5"/>
                <a:stretch>
                  <a:fillRect l="-1242" t="-10667" r="-41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D4A4726-CB22-B416-28E2-5C0A4BB02D62}"/>
              </a:ext>
            </a:extLst>
          </p:cNvPr>
          <p:cNvSpPr txBox="1"/>
          <p:nvPr/>
        </p:nvSpPr>
        <p:spPr>
          <a:xfrm>
            <a:off x="266034" y="4360144"/>
            <a:ext cx="87050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 order imposed by narrowness allows us to understand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 context as an order theoretic structure</a:t>
            </a:r>
          </a:p>
        </p:txBody>
      </p:sp>
    </p:spTree>
    <p:extLst>
      <p:ext uri="{BB962C8B-B14F-4D97-AF65-F5344CB8AC3E}">
        <p14:creationId xmlns:p14="http://schemas.microsoft.com/office/powerpoint/2010/main" val="2867841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"/>
          <a:stretch/>
        </p:blipFill>
        <p:spPr>
          <a:xfrm>
            <a:off x="198032" y="235239"/>
            <a:ext cx="8591155" cy="1404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38275D4-B583-5074-FD12-E34675E278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7224536"/>
                  </p:ext>
                </p:extLst>
              </p:nvPr>
            </p:nvGraphicFramePr>
            <p:xfrm>
              <a:off x="452336" y="194575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38275D4-B583-5074-FD12-E34675E278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7224536"/>
                  </p:ext>
                </p:extLst>
              </p:nvPr>
            </p:nvGraphicFramePr>
            <p:xfrm>
              <a:off x="452336" y="194575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05" t="-8197" r="-7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205" t="-8197" r="-6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205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7619" t="-8197" r="-40000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2410" t="-8197" r="-3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410" t="-8197" r="-2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410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BEEB03-F059-F0E3-0945-AC48553D4361}"/>
              </a:ext>
            </a:extLst>
          </p:cNvPr>
          <p:cNvSpPr/>
          <p:nvPr/>
        </p:nvSpPr>
        <p:spPr>
          <a:xfrm>
            <a:off x="852196" y="4672338"/>
            <a:ext cx="1275184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4339F2-2AD6-9847-7366-DF7D51049319}"/>
              </a:ext>
            </a:extLst>
          </p:cNvPr>
          <p:cNvGrpSpPr/>
          <p:nvPr/>
        </p:nvGrpSpPr>
        <p:grpSpPr>
          <a:xfrm>
            <a:off x="1391243" y="4804112"/>
            <a:ext cx="197090" cy="190305"/>
            <a:chOff x="1302385" y="615315"/>
            <a:chExt cx="122555" cy="11833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4346CAC-7D7A-AE7F-2FD6-22B482E760C6}"/>
                </a:ext>
              </a:extLst>
            </p:cNvPr>
            <p:cNvCxnSpPr>
              <a:cxnSpLocks/>
            </p:cNvCxnSpPr>
            <p:nvPr/>
          </p:nvCxnSpPr>
          <p:spPr>
            <a:xfrm>
              <a:off x="1302385" y="733651"/>
              <a:ext cx="12255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7ABF60-CDBE-24C2-4DCE-59BC2FC0D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3665" y="615315"/>
              <a:ext cx="0" cy="11833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93D997-448B-2793-65A4-754B3F631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5565" y="615315"/>
              <a:ext cx="0" cy="11833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31E11D-7963-6E03-120C-99436B230DCA}"/>
              </a:ext>
            </a:extLst>
          </p:cNvPr>
          <p:cNvGrpSpPr/>
          <p:nvPr/>
        </p:nvGrpSpPr>
        <p:grpSpPr>
          <a:xfrm>
            <a:off x="5908772" y="2197591"/>
            <a:ext cx="5432898" cy="461665"/>
            <a:chOff x="5799044" y="2289031"/>
            <a:chExt cx="5432898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FF3B0C4-CB51-A6A0-1248-01A7A1C4BE97}"/>
                    </a:ext>
                  </a:extLst>
                </p:cNvPr>
                <p:cNvSpPr txBox="1"/>
                <p:nvPr/>
              </p:nvSpPr>
              <p:spPr>
                <a:xfrm>
                  <a:off x="5799044" y="2289031"/>
                  <a:ext cx="543289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That animal is a cat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a14:m>
                  <a:r>
                    <a:rPr lang="en-US" sz="2400" dirty="0"/>
                    <a:t> That animal is black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FF3B0C4-CB51-A6A0-1248-01A7A1C4B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044" y="2289031"/>
                  <a:ext cx="5432898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682" t="-10526" r="-67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1D2BFB-F40D-85EF-3BD6-B32874A3070A}"/>
                </a:ext>
              </a:extLst>
            </p:cNvPr>
            <p:cNvGrpSpPr/>
            <p:nvPr/>
          </p:nvGrpSpPr>
          <p:grpSpPr>
            <a:xfrm>
              <a:off x="8365067" y="2424710"/>
              <a:ext cx="197090" cy="190305"/>
              <a:chOff x="1302385" y="615315"/>
              <a:chExt cx="122555" cy="11833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00E214-53C4-CF02-74D4-3BE779382D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2385" y="733651"/>
                <a:ext cx="122555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04AD7D-2EBF-D28E-A9D7-D140ED9823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83665" y="615315"/>
                <a:ext cx="0" cy="11833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5105CC-1E7D-95AC-6A52-70444C266C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45565" y="615315"/>
                <a:ext cx="0" cy="11833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77160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2548BB0-926F-BF3B-5B21-D051DD228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70295"/>
              </p:ext>
            </p:extLst>
          </p:nvPr>
        </p:nvGraphicFramePr>
        <p:xfrm>
          <a:off x="5460566" y="2012088"/>
          <a:ext cx="192569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696">
                  <a:extLst>
                    <a:ext uri="{9D8B030D-6E8A-4147-A177-3AD203B41FA5}">
                      <a16:colId xmlns:a16="http://schemas.microsoft.com/office/drawing/2014/main" val="3190182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16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388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3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627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7660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87F43D8-F644-124D-5FA8-CE110A1B5242}"/>
              </a:ext>
            </a:extLst>
          </p:cNvPr>
          <p:cNvSpPr/>
          <p:nvPr/>
        </p:nvSpPr>
        <p:spPr>
          <a:xfrm>
            <a:off x="5460566" y="2011560"/>
            <a:ext cx="1925696" cy="1854200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60773"/>
                  </p:ext>
                </p:extLst>
              </p:nvPr>
            </p:nvGraphicFramePr>
            <p:xfrm>
              <a:off x="1010746" y="201156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3760773"/>
                  </p:ext>
                </p:extLst>
              </p:nvPr>
            </p:nvGraphicFramePr>
            <p:xfrm>
              <a:off x="1010746" y="201156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56871"/>
                  </p:ext>
                </p:extLst>
              </p:nvPr>
            </p:nvGraphicFramePr>
            <p:xfrm>
              <a:off x="7386262" y="2011560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556871"/>
                  </p:ext>
                </p:extLst>
              </p:nvPr>
            </p:nvGraphicFramePr>
            <p:xfrm>
              <a:off x="7386262" y="2011560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269631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269631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11181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16957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16957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36935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36935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10808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10808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273415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273415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349642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49642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241951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294025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294025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10960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10960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238078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238078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273943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273943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349642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349642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2573825" y="4363656"/>
                <a:ext cx="36901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25" y="4363656"/>
                <a:ext cx="36901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 flipH="1">
            <a:off x="2525194" y="2552131"/>
            <a:ext cx="466275" cy="3187324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4863528"/>
                <a:ext cx="25490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4863528"/>
                <a:ext cx="2549031" cy="369332"/>
              </a:xfrm>
              <a:prstGeom prst="rect">
                <a:avLst/>
              </a:prstGeom>
              <a:blipFill>
                <a:blip r:embed="rId19"/>
                <a:stretch>
                  <a:fillRect t="-13333" r="-143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325193"/>
                <a:ext cx="3121304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325193"/>
                <a:ext cx="3121304" cy="369332"/>
              </a:xfrm>
              <a:prstGeom prst="rect">
                <a:avLst/>
              </a:prstGeom>
              <a:blipFill>
                <a:blip r:embed="rId20"/>
                <a:stretch>
                  <a:fillRect t="-13333" r="-117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5821926"/>
                <a:ext cx="2720360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821926"/>
                <a:ext cx="2720360" cy="369332"/>
              </a:xfrm>
              <a:prstGeom prst="rect">
                <a:avLst/>
              </a:prstGeom>
              <a:blipFill>
                <a:blip r:embed="rId21"/>
                <a:stretch>
                  <a:fillRect t="-11475" r="-8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"/>
          <a:stretch/>
        </p:blipFill>
        <p:spPr>
          <a:xfrm>
            <a:off x="297180" y="345081"/>
            <a:ext cx="9855348" cy="1290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E3CDE6B-6ED5-4A7A-F392-F19E69F051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41870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FE3CDE6B-6ED5-4A7A-F392-F19E69F051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41870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6" t="-8197" r="-98863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488" t="-8197" r="-91162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149" t="-8197" r="-80114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3617" t="-8197" r="-27659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0952" t="-8197" r="-11071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CFDFE56-796E-A319-289C-D894D6287C40}"/>
              </a:ext>
            </a:extLst>
          </p:cNvPr>
          <p:cNvSpPr/>
          <p:nvPr/>
        </p:nvSpPr>
        <p:spPr>
          <a:xfrm>
            <a:off x="2613660" y="2162812"/>
            <a:ext cx="2064269" cy="2595879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856F2-47B5-4ED8-DCE6-67329B5CB6A4}"/>
                  </a:ext>
                </a:extLst>
              </p:cNvPr>
              <p:cNvSpPr txBox="1"/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856F2-47B5-4ED8-DCE6-67329B5C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3876A6-3EFE-F3FB-A238-7F6359E8F26A}"/>
              </a:ext>
            </a:extLst>
          </p:cNvPr>
          <p:cNvCxnSpPr/>
          <p:nvPr/>
        </p:nvCxnSpPr>
        <p:spPr>
          <a:xfrm>
            <a:off x="2814444" y="3263066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AE17B0-9A14-BE2A-B663-9A4591C04D6A}"/>
                  </a:ext>
                </a:extLst>
              </p:cNvPr>
              <p:cNvSpPr txBox="1"/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BAE17B0-9A14-BE2A-B663-9A4591C04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blipFill>
                <a:blip r:embed="rId6"/>
                <a:stretch>
                  <a:fillRect t="-13333" r="-6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3CBF64C-DA86-E558-2016-D464569B6139}"/>
              </a:ext>
            </a:extLst>
          </p:cNvPr>
          <p:cNvSpPr txBox="1"/>
          <p:nvPr/>
        </p:nvSpPr>
        <p:spPr>
          <a:xfrm>
            <a:off x="7638288" y="2385903"/>
            <a:ext cx="3974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sure whether it is needed as an axiom: the closure may be proven to exist and be unique.</a:t>
            </a:r>
          </a:p>
        </p:txBody>
      </p:sp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4B6490-1618-A17A-EE95-35CE49556A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25488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F4B6490-1618-A17A-EE95-35CE49556A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4254885"/>
                  </p:ext>
                </p:extLst>
              </p:nvPr>
            </p:nvGraphicFramePr>
            <p:xfrm>
              <a:off x="1010748" y="2162813"/>
              <a:ext cx="5804874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6169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522515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529389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2090057">
                      <a:extLst>
                        <a:ext uri="{9D8B030D-6E8A-4147-A177-3AD203B41FA5}">
                          <a16:colId xmlns:a16="http://schemas.microsoft.com/office/drawing/2014/main" val="1491080237"/>
                        </a:ext>
                      </a:extLst>
                    </a:gridCol>
                    <a:gridCol w="570641">
                      <a:extLst>
                        <a:ext uri="{9D8B030D-6E8A-4147-A177-3AD203B41FA5}">
                          <a16:colId xmlns:a16="http://schemas.microsoft.com/office/drawing/2014/main" val="3266901391"/>
                        </a:ext>
                      </a:extLst>
                    </a:gridCol>
                    <a:gridCol w="501889">
                      <a:extLst>
                        <a:ext uri="{9D8B030D-6E8A-4147-A177-3AD203B41FA5}">
                          <a16:colId xmlns:a16="http://schemas.microsoft.com/office/drawing/2014/main" val="1236035757"/>
                        </a:ext>
                      </a:extLst>
                    </a:gridCol>
                    <a:gridCol w="515639">
                      <a:extLst>
                        <a:ext uri="{9D8B030D-6E8A-4147-A177-3AD203B41FA5}">
                          <a16:colId xmlns:a16="http://schemas.microsoft.com/office/drawing/2014/main" val="187090619"/>
                        </a:ext>
                      </a:extLst>
                    </a:gridCol>
                    <a:gridCol w="538575">
                      <a:extLst>
                        <a:ext uri="{9D8B030D-6E8A-4147-A177-3AD203B41FA5}">
                          <a16:colId xmlns:a16="http://schemas.microsoft.com/office/drawing/2014/main" val="4048629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6" t="-8197" r="-98863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488" t="-8197" r="-911628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149" t="-8197" r="-801149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43617" t="-8197" r="-276596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30952" t="-8197" r="-110714" b="-6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56760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445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1E71022-E453-E322-955B-BE7A835F2C32}"/>
              </a:ext>
            </a:extLst>
          </p:cNvPr>
          <p:cNvSpPr/>
          <p:nvPr/>
        </p:nvSpPr>
        <p:spPr>
          <a:xfrm>
            <a:off x="2613660" y="2162812"/>
            <a:ext cx="2064269" cy="2595879"/>
          </a:xfrm>
          <a:prstGeom prst="rect">
            <a:avLst/>
          </a:prstGeom>
          <a:solidFill>
            <a:schemeClr val="dk1">
              <a:alpha val="8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C0DE3-266B-9E74-96DD-3F4F61AB4114}"/>
                  </a:ext>
                </a:extLst>
              </p:cNvPr>
              <p:cNvSpPr txBox="1"/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C0DE3-266B-9E74-96DD-3F4F61AB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25" y="2847568"/>
                <a:ext cx="74980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B5E671-1E47-9408-9B0B-DFF447859B46}"/>
              </a:ext>
            </a:extLst>
          </p:cNvPr>
          <p:cNvCxnSpPr/>
          <p:nvPr/>
        </p:nvCxnSpPr>
        <p:spPr>
          <a:xfrm>
            <a:off x="2814444" y="3263066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B36BC-569C-870A-27A4-77783FAA9891}"/>
                  </a:ext>
                </a:extLst>
              </p:cNvPr>
              <p:cNvSpPr txBox="1"/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B36BC-569C-870A-27A4-77783FAA9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39" y="3320827"/>
                <a:ext cx="2008691" cy="369332"/>
              </a:xfrm>
              <a:prstGeom prst="rect">
                <a:avLst/>
              </a:prstGeom>
              <a:blipFill>
                <a:blip r:embed="rId6"/>
                <a:stretch>
                  <a:fillRect t="-13333" r="-60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00057F-14DF-6CF2-CD4A-1C22A7021688}"/>
              </a:ext>
            </a:extLst>
          </p:cNvPr>
          <p:cNvCxnSpPr/>
          <p:nvPr/>
        </p:nvCxnSpPr>
        <p:spPr>
          <a:xfrm>
            <a:off x="2814444" y="2452298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E28D25-1B91-EFED-CB87-5101BCB7DD78}"/>
                  </a:ext>
                </a:extLst>
              </p:cNvPr>
              <p:cNvSpPr txBox="1"/>
              <p:nvPr/>
            </p:nvSpPr>
            <p:spPr>
              <a:xfrm>
                <a:off x="2987857" y="2067280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E28D25-1B91-EFED-CB87-5101BCB7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57" y="2067280"/>
                <a:ext cx="749808" cy="369332"/>
              </a:xfrm>
              <a:prstGeom prst="rect">
                <a:avLst/>
              </a:prstGeom>
              <a:blipFill>
                <a:blip r:embed="rId7"/>
                <a:stretch>
                  <a:fillRect l="-2439" r="-7561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8005544" y="1759982"/>
            <a:ext cx="338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2970310"/>
            <a:ext cx="404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not a 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5437403"/>
                  </p:ext>
                </p:extLst>
              </p:nvPr>
            </p:nvGraphicFramePr>
            <p:xfrm>
              <a:off x="778165" y="1782867"/>
              <a:ext cx="138909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545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694545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5437403"/>
                  </p:ext>
                </p:extLst>
              </p:nvPr>
            </p:nvGraphicFramePr>
            <p:xfrm>
              <a:off x="778165" y="1782867"/>
              <a:ext cx="138909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4545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694545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70" t="-1639" r="-10260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754" t="-1639" r="-3509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380753"/>
                  </p:ext>
                </p:extLst>
              </p:nvPr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380753"/>
                  </p:ext>
                </p:extLst>
              </p:nvPr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05" t="-8197" r="-70722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8197" r="-5988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410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410" t="-8197" r="-4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2410" t="-8197" r="-3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96429" t="-8197" r="-20238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03614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277242" y="445715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¬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242" y="4457157"/>
                <a:ext cx="48282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455287" y="4503248"/>
            <a:ext cx="2138183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698604" y="2344757"/>
            <a:ext cx="1" cy="62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EAD30-B817-F5F5-2623-8258C430D7EA}"/>
                  </a:ext>
                </a:extLst>
              </p:cNvPr>
              <p:cNvSpPr txBox="1"/>
              <p:nvPr/>
            </p:nvSpPr>
            <p:spPr>
              <a:xfrm>
                <a:off x="9698604" y="2339127"/>
                <a:ext cx="48282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¬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EAD30-B817-F5F5-2623-8258C43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604" y="2339127"/>
                <a:ext cx="48282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7755608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3409222"/>
            <a:ext cx="434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 animal is a black cat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365862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2365862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1639" r="-30882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20434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71" t="-1639" r="-367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8197" r="-70722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8197" r="-5988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2410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10" t="-8197" r="-4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2410" t="-8197" r="-3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96429" t="-8197" r="-20238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3614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572256" y="4482907"/>
            <a:ext cx="2515341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32698" y="2899496"/>
            <a:ext cx="835558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20DB37A-5D4D-FE65-797C-799C03A65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"/>
          <a:stretch/>
        </p:blipFill>
        <p:spPr>
          <a:xfrm>
            <a:off x="372978" y="275074"/>
            <a:ext cx="9661359" cy="1279371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10262C-D85B-84EC-51E7-6DADB9A35159}"/>
              </a:ext>
            </a:extLst>
          </p:cNvPr>
          <p:cNvSpPr/>
          <p:nvPr/>
        </p:nvSpPr>
        <p:spPr>
          <a:xfrm>
            <a:off x="3949414" y="4482907"/>
            <a:ext cx="2138183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E8446-7A2C-9054-2B65-3B379B70AAD9}"/>
              </a:ext>
            </a:extLst>
          </p:cNvPr>
          <p:cNvSpPr txBox="1"/>
          <p:nvPr/>
        </p:nvSpPr>
        <p:spPr>
          <a:xfrm>
            <a:off x="9991672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black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8ACDD-6FD8-CDD6-CB30-2BF1AA2CC84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088880" y="2899496"/>
            <a:ext cx="979882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40337B-48F6-2C6A-F356-1E099D22A56E}"/>
                  </a:ext>
                </a:extLst>
              </p:cNvPr>
              <p:cNvSpPr txBox="1"/>
              <p:nvPr/>
            </p:nvSpPr>
            <p:spPr>
              <a:xfrm>
                <a:off x="9692420" y="2923526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40337B-48F6-2C6A-F356-1E099D22A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420" y="2923526"/>
                <a:ext cx="43473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333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86741C-DE95-8014-2EF5-98A5B884B153}"/>
              </a:ext>
            </a:extLst>
          </p:cNvPr>
          <p:cNvSpPr txBox="1"/>
          <p:nvPr/>
        </p:nvSpPr>
        <p:spPr>
          <a:xfrm>
            <a:off x="7755608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a cat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2BB5-897C-69A3-C67B-32ED07F31B50}"/>
              </a:ext>
            </a:extLst>
          </p:cNvPr>
          <p:cNvSpPr txBox="1"/>
          <p:nvPr/>
        </p:nvSpPr>
        <p:spPr>
          <a:xfrm>
            <a:off x="7673723" y="3409222"/>
            <a:ext cx="45440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That animal is a cat or a 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175918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0ED84D3-10F9-B1EB-0F9D-E453B18849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175918"/>
                  </p:ext>
                </p:extLst>
              </p:nvPr>
            </p:nvGraphicFramePr>
            <p:xfrm>
              <a:off x="778164" y="1782867"/>
              <a:ext cx="166023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0556">
                      <a:extLst>
                        <a:ext uri="{9D8B030D-6E8A-4147-A177-3AD203B41FA5}">
                          <a16:colId xmlns:a16="http://schemas.microsoft.com/office/drawing/2014/main" val="3455100163"/>
                        </a:ext>
                      </a:extLst>
                    </a:gridCol>
                    <a:gridCol w="420624">
                      <a:extLst>
                        <a:ext uri="{9D8B030D-6E8A-4147-A177-3AD203B41FA5}">
                          <a16:colId xmlns:a16="http://schemas.microsoft.com/office/drawing/2014/main" val="3337931764"/>
                        </a:ext>
                      </a:extLst>
                    </a:gridCol>
                    <a:gridCol w="829056">
                      <a:extLst>
                        <a:ext uri="{9D8B030D-6E8A-4147-A177-3AD203B41FA5}">
                          <a16:colId xmlns:a16="http://schemas.microsoft.com/office/drawing/2014/main" val="1372218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71" t="-1639" r="-30882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39" r="-20434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471" t="-1639" r="-3676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0510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7447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7406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6399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28357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07274EA-2A9F-0A12-D648-C34D571D627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79647" y="1782867"/>
              <a:ext cx="404976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05" t="-8197" r="-70722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8197" r="-598810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2410" t="-8197" r="-5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410" t="-8197" r="-4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2410" t="-8197" r="-306024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96429" t="-8197" r="-202381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3614" t="-8197" r="-104819" b="-6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3942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6134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/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A8C2BD-0D17-EAB7-91F9-9447063CC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33" y="4482907"/>
                <a:ext cx="43473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FE3E5C-B66F-2E01-5BB1-AFF9A51C861E}"/>
              </a:ext>
            </a:extLst>
          </p:cNvPr>
          <p:cNvSpPr/>
          <p:nvPr/>
        </p:nvSpPr>
        <p:spPr>
          <a:xfrm>
            <a:off x="3572256" y="4482907"/>
            <a:ext cx="2932176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665B34-390E-096E-CA5C-4FADBEC70DD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832698" y="2899496"/>
            <a:ext cx="835558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10262C-D85B-84EC-51E7-6DADB9A35159}"/>
              </a:ext>
            </a:extLst>
          </p:cNvPr>
          <p:cNvSpPr/>
          <p:nvPr/>
        </p:nvSpPr>
        <p:spPr>
          <a:xfrm>
            <a:off x="3949414" y="4482907"/>
            <a:ext cx="2555018" cy="453854"/>
          </a:xfrm>
          <a:custGeom>
            <a:avLst/>
            <a:gdLst>
              <a:gd name="connsiteX0" fmla="*/ 0 w 2138183"/>
              <a:gd name="connsiteY0" fmla="*/ 20626 h 405680"/>
              <a:gd name="connsiteX1" fmla="*/ 831897 w 2138183"/>
              <a:gd name="connsiteY1" fmla="*/ 405636 h 405680"/>
              <a:gd name="connsiteX2" fmla="*/ 2138183 w 2138183"/>
              <a:gd name="connsiteY2" fmla="*/ 0 h 405680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798"/>
              <a:gd name="connsiteX1" fmla="*/ 1058778 w 2138183"/>
              <a:gd name="connsiteY1" fmla="*/ 453762 h 453798"/>
              <a:gd name="connsiteX2" fmla="*/ 2138183 w 2138183"/>
              <a:gd name="connsiteY2" fmla="*/ 0 h 453798"/>
              <a:gd name="connsiteX0" fmla="*/ 0 w 2138183"/>
              <a:gd name="connsiteY0" fmla="*/ 20626 h 453854"/>
              <a:gd name="connsiteX1" fmla="*/ 1058778 w 2138183"/>
              <a:gd name="connsiteY1" fmla="*/ 453762 h 453854"/>
              <a:gd name="connsiteX2" fmla="*/ 2138183 w 2138183"/>
              <a:gd name="connsiteY2" fmla="*/ 0 h 45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8183" h="453854">
                <a:moveTo>
                  <a:pt x="0" y="20626"/>
                </a:moveTo>
                <a:cubicBezTo>
                  <a:pt x="244641" y="366104"/>
                  <a:pt x="702414" y="457200"/>
                  <a:pt x="1058778" y="453762"/>
                </a:cubicBezTo>
                <a:cubicBezTo>
                  <a:pt x="1415142" y="450324"/>
                  <a:pt x="1917604" y="359228"/>
                  <a:pt x="2138183" y="0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E8446-7A2C-9054-2B65-3B379B70AAD9}"/>
              </a:ext>
            </a:extLst>
          </p:cNvPr>
          <p:cNvSpPr txBox="1"/>
          <p:nvPr/>
        </p:nvSpPr>
        <p:spPr>
          <a:xfrm>
            <a:off x="9991672" y="1822278"/>
            <a:ext cx="2154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That animal</a:t>
            </a:r>
            <a:br>
              <a:rPr lang="en-US" sz="3200" dirty="0"/>
            </a:br>
            <a:r>
              <a:rPr lang="en-US" sz="3200" dirty="0"/>
              <a:t>is a dog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38ACDD-6FD8-CDD6-CB30-2BF1AA2CC84E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0088880" y="2899496"/>
            <a:ext cx="979882" cy="50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CFB23DA-F3F4-CFFC-B794-615A1C907E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"/>
          <a:stretch/>
        </p:blipFill>
        <p:spPr>
          <a:xfrm>
            <a:off x="372978" y="256776"/>
            <a:ext cx="9515275" cy="129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89CF-35D5-7C22-D74F-9A9580DA3FB9}"/>
                  </a:ext>
                </a:extLst>
              </p:cNvPr>
              <p:cNvSpPr txBox="1"/>
              <p:nvPr/>
            </p:nvSpPr>
            <p:spPr>
              <a:xfrm>
                <a:off x="9692420" y="2957302"/>
                <a:ext cx="43473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∨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6089CF-35D5-7C22-D74F-9A9580DA3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420" y="2957302"/>
                <a:ext cx="43473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48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4F6F33-2B4A-E150-DD96-8AB31240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B1DFA-74A5-A8FB-E28A-6747DAD3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4FCFA-F153-4C31-6F3E-DAEEBCC1F18F}"/>
              </a:ext>
            </a:extLst>
          </p:cNvPr>
          <p:cNvSpPr txBox="1"/>
          <p:nvPr/>
        </p:nvSpPr>
        <p:spPr>
          <a:xfrm>
            <a:off x="487680" y="1120676"/>
            <a:ext cx="108021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If we wanted to construct an axiomatic theory for all experimental science,</a:t>
            </a:r>
            <a:br>
              <a:rPr lang="en-US" sz="4800" dirty="0"/>
            </a:br>
            <a:r>
              <a:rPr lang="en-US" sz="4800" dirty="0"/>
              <a:t>what should our primitive notion be?</a:t>
            </a:r>
          </a:p>
        </p:txBody>
      </p:sp>
    </p:spTree>
    <p:extLst>
      <p:ext uri="{BB962C8B-B14F-4D97-AF65-F5344CB8AC3E}">
        <p14:creationId xmlns:p14="http://schemas.microsoft.com/office/powerpoint/2010/main" val="46911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0" y="298183"/>
            <a:ext cx="8060719" cy="2736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A808D-A2F6-8CF7-7AC0-91217AC9A06A}"/>
              </a:ext>
            </a:extLst>
          </p:cNvPr>
          <p:cNvSpPr txBox="1"/>
          <p:nvPr/>
        </p:nvSpPr>
        <p:spPr>
          <a:xfrm>
            <a:off x="343900" y="3238352"/>
            <a:ext cx="8364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Recovers the standard structure for classical logic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CFCA8-F667-C5DA-1A1E-2CFD1BA3654B}"/>
              </a:ext>
            </a:extLst>
          </p:cNvPr>
          <p:cNvSpPr txBox="1"/>
          <p:nvPr/>
        </p:nvSpPr>
        <p:spPr>
          <a:xfrm>
            <a:off x="636509" y="3957680"/>
            <a:ext cx="8364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 how many properties are part of the definition of a Boolean algebra: if that would have been our starting point, we would have had to justify every single one, which is cumbersome and not particularly enlightening </a:t>
            </a:r>
          </a:p>
        </p:txBody>
      </p:sp>
    </p:spTree>
    <p:extLst>
      <p:ext uri="{BB962C8B-B14F-4D97-AF65-F5344CB8AC3E}">
        <p14:creationId xmlns:p14="http://schemas.microsoft.com/office/powerpoint/2010/main" val="186927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86" y="358380"/>
            <a:ext cx="9755117" cy="1327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25D07-D9DE-7F7E-CFB0-87E6C9E07E0F}"/>
              </a:ext>
            </a:extLst>
          </p:cNvPr>
          <p:cNvSpPr txBox="1"/>
          <p:nvPr/>
        </p:nvSpPr>
        <p:spPr>
          <a:xfrm>
            <a:off x="343486" y="1989582"/>
            <a:ext cx="633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 logical context is a complete lattice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5F4B9-4C5D-72E1-CE30-65712ECB39AD}"/>
              </a:ext>
            </a:extLst>
          </p:cNvPr>
          <p:cNvSpPr txBox="1"/>
          <p:nvPr/>
        </p:nvSpPr>
        <p:spPr>
          <a:xfrm>
            <a:off x="636509" y="2647040"/>
            <a:ext cx="836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means that all properties generalize to the infinite case</a:t>
            </a:r>
          </a:p>
        </p:txBody>
      </p:sp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6B4DB-51FF-8843-566B-FD6965CF3D25}"/>
              </a:ext>
            </a:extLst>
          </p:cNvPr>
          <p:cNvSpPr txBox="1"/>
          <p:nvPr/>
        </p:nvSpPr>
        <p:spPr>
          <a:xfrm>
            <a:off x="233657" y="146304"/>
            <a:ext cx="11724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Functions in a Boolean algebra have a standard representation important for 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CB04576-1DAB-1531-15BC-EC37BB031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399000"/>
                  </p:ext>
                </p:extLst>
              </p:nvPr>
            </p:nvGraphicFramePr>
            <p:xfrm>
              <a:off x="1078783" y="1201348"/>
              <a:ext cx="40497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CB04576-1DAB-1531-15BC-EC37BB031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9399000"/>
                  </p:ext>
                </p:extLst>
              </p:nvPr>
            </p:nvGraphicFramePr>
            <p:xfrm>
              <a:off x="1078783" y="1201348"/>
              <a:ext cx="404976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6220">
                      <a:extLst>
                        <a:ext uri="{9D8B030D-6E8A-4147-A177-3AD203B41FA5}">
                          <a16:colId xmlns:a16="http://schemas.microsoft.com/office/drawing/2014/main" val="75861847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1098698035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16527206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2205174137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3149540826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4004705110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771042273"/>
                        </a:ext>
                      </a:extLst>
                    </a:gridCol>
                    <a:gridCol w="506220">
                      <a:extLst>
                        <a:ext uri="{9D8B030D-6E8A-4147-A177-3AD203B41FA5}">
                          <a16:colId xmlns:a16="http://schemas.microsoft.com/office/drawing/2014/main" val="64471365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05" t="-1639" r="-70722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639" r="-59881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2410" t="-1639" r="-50602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2410" t="-1639" r="-40602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2410" t="-1639" r="-306024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6429" t="-1639" r="-202381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3614" t="-1639" r="-10481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03614" t="-1639" r="-4819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5683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1267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48643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339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404416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94823-0420-0BD2-927C-BB4BA133065A}"/>
              </a:ext>
            </a:extLst>
          </p:cNvPr>
          <p:cNvCxnSpPr>
            <a:cxnSpLocks/>
          </p:cNvCxnSpPr>
          <p:nvPr/>
        </p:nvCxnSpPr>
        <p:spPr>
          <a:xfrm flipV="1">
            <a:off x="2407920" y="3194304"/>
            <a:ext cx="499872" cy="35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BCDB26-EC7F-2837-2610-281B8F756EDB}"/>
                  </a:ext>
                </a:extLst>
              </p:cNvPr>
              <p:cNvSpPr txBox="1"/>
              <p:nvPr/>
            </p:nvSpPr>
            <p:spPr>
              <a:xfrm>
                <a:off x="713232" y="3547872"/>
                <a:ext cx="2587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BCDB26-EC7F-2837-2610-281B8F756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" y="3547872"/>
                <a:ext cx="2587503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3A17F1-B38D-FB6E-723F-AE5A8C787584}"/>
                  </a:ext>
                </a:extLst>
              </p:cNvPr>
              <p:cNvSpPr txBox="1"/>
              <p:nvPr/>
            </p:nvSpPr>
            <p:spPr>
              <a:xfrm>
                <a:off x="3858768" y="3587372"/>
                <a:ext cx="33161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the disjunction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3A17F1-B38D-FB6E-723F-AE5A8C787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768" y="3587372"/>
                <a:ext cx="3316164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E863A9-B2C9-C923-E50F-98B7DBEB2C99}"/>
              </a:ext>
            </a:extLst>
          </p:cNvPr>
          <p:cNvCxnSpPr>
            <a:cxnSpLocks/>
          </p:cNvCxnSpPr>
          <p:nvPr/>
        </p:nvCxnSpPr>
        <p:spPr>
          <a:xfrm flipH="1" flipV="1">
            <a:off x="4187952" y="3227832"/>
            <a:ext cx="829056" cy="286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B4A12E-19F0-B235-3234-EE78344A21CC}"/>
                  </a:ext>
                </a:extLst>
              </p:cNvPr>
              <p:cNvSpPr txBox="1"/>
              <p:nvPr/>
            </p:nvSpPr>
            <p:spPr>
              <a:xfrm>
                <a:off x="5809488" y="909052"/>
                <a:ext cx="51450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each picks a line of the table, and can be expressed as the conjunction that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once, negated or not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B4A12E-19F0-B235-3234-EE78344A2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488" y="909052"/>
                <a:ext cx="5145024" cy="923330"/>
              </a:xfrm>
              <a:prstGeom prst="rect">
                <a:avLst/>
              </a:prstGeom>
              <a:blipFill>
                <a:blip r:embed="rId5"/>
                <a:stretch>
                  <a:fillRect l="-948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40D9DB-BD40-94DE-E4C7-AEC903D3B444}"/>
                  </a:ext>
                </a:extLst>
              </p:cNvPr>
              <p:cNvSpPr txBox="1"/>
              <p:nvPr/>
            </p:nvSpPr>
            <p:spPr>
              <a:xfrm>
                <a:off x="6492239" y="1936465"/>
                <a:ext cx="26090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40D9DB-BD40-94DE-E4C7-AEC903D3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39" y="1936465"/>
                <a:ext cx="2609089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3B3E0C-34F4-D386-4A35-4F4D03EC7E86}"/>
                  </a:ext>
                </a:extLst>
              </p:cNvPr>
              <p:cNvSpPr txBox="1"/>
              <p:nvPr/>
            </p:nvSpPr>
            <p:spPr>
              <a:xfrm>
                <a:off x="3356263" y="4029732"/>
                <a:ext cx="5868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∧¬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3B3E0C-34F4-D386-4A35-4F4D03EC7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263" y="4029732"/>
                <a:ext cx="58681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1301842-F174-ADC4-A2F2-1D921158676C}"/>
              </a:ext>
            </a:extLst>
          </p:cNvPr>
          <p:cNvSpPr txBox="1"/>
          <p:nvPr/>
        </p:nvSpPr>
        <p:spPr>
          <a:xfrm>
            <a:off x="9015984" y="2202100"/>
            <a:ext cx="1586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minterms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85E918-ED14-9ACC-9F93-E42532C5690B}"/>
              </a:ext>
            </a:extLst>
          </p:cNvPr>
          <p:cNvSpPr txBox="1"/>
          <p:nvPr/>
        </p:nvSpPr>
        <p:spPr>
          <a:xfrm>
            <a:off x="4328160" y="4407668"/>
            <a:ext cx="3661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disjunctive normal form</a:t>
            </a:r>
          </a:p>
        </p:txBody>
      </p:sp>
    </p:spTree>
    <p:extLst>
      <p:ext uri="{BB962C8B-B14F-4D97-AF65-F5344CB8AC3E}">
        <p14:creationId xmlns:p14="http://schemas.microsoft.com/office/powerpoint/2010/main" val="306002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BA1979-E777-6AF1-044F-DCDD1C28C934}"/>
              </a:ext>
            </a:extLst>
          </p:cNvPr>
          <p:cNvGrpSpPr/>
          <p:nvPr/>
        </p:nvGrpSpPr>
        <p:grpSpPr>
          <a:xfrm>
            <a:off x="302894" y="2937282"/>
            <a:ext cx="7853959" cy="1612873"/>
            <a:chOff x="385005" y="468708"/>
            <a:chExt cx="7853959" cy="16128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D9D48D-6BC1-7302-B797-F122FF415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05" y="468708"/>
              <a:ext cx="7853959" cy="6922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357CE1-137A-FBCF-656C-0B3FE5BDB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" t="146"/>
            <a:stretch/>
          </p:blipFill>
          <p:spPr>
            <a:xfrm>
              <a:off x="385005" y="1054608"/>
              <a:ext cx="7853959" cy="1026973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525EF2E-F09E-F40C-7514-B01FB820D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"/>
          <a:stretch/>
        </p:blipFill>
        <p:spPr>
          <a:xfrm>
            <a:off x="302894" y="1017370"/>
            <a:ext cx="8191317" cy="1517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B0503-2AE0-7E58-4120-F21FAD72E8B2}"/>
              </a:ext>
            </a:extLst>
          </p:cNvPr>
          <p:cNvSpPr txBox="1"/>
          <p:nvPr/>
        </p:nvSpPr>
        <p:spPr>
          <a:xfrm>
            <a:off x="233657" y="146304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Formally</a:t>
            </a:r>
          </a:p>
        </p:txBody>
      </p:sp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E6C2-08A1-293A-6524-3DAC1776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t="10074" r="343" b="1724"/>
          <a:stretch/>
        </p:blipFill>
        <p:spPr>
          <a:xfrm>
            <a:off x="304801" y="300228"/>
            <a:ext cx="9442703" cy="2242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DCF5C-3674-C9C6-FC36-3F396D51A4A7}"/>
              </a:ext>
            </a:extLst>
          </p:cNvPr>
          <p:cNvSpPr txBox="1"/>
          <p:nvPr/>
        </p:nvSpPr>
        <p:spPr>
          <a:xfrm>
            <a:off x="304800" y="2781779"/>
            <a:ext cx="10450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New axiom to bring in the idea that some statements are experimentally verifiable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52">
                <a:extLst>
                  <a:ext uri="{FF2B5EF4-FFF2-40B4-BE49-F238E27FC236}">
                    <a16:creationId xmlns:a16="http://schemas.microsoft.com/office/drawing/2014/main" id="{B5CC7F82-B8A0-0678-D25E-8E9D75C35E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19906" y="3903517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52">
                <a:extLst>
                  <a:ext uri="{FF2B5EF4-FFF2-40B4-BE49-F238E27FC236}">
                    <a16:creationId xmlns:a16="http://schemas.microsoft.com/office/drawing/2014/main" id="{B5CC7F82-B8A0-0678-D25E-8E9D75C35E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419906" y="3903517"/>
              <a:ext cx="2220608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67273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685" r="-322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BCD2086-0E02-2BED-1B33-7D4F4B01AB60}"/>
              </a:ext>
            </a:extLst>
          </p:cNvPr>
          <p:cNvSpPr txBox="1"/>
          <p:nvPr/>
        </p:nvSpPr>
        <p:spPr>
          <a:xfrm>
            <a:off x="371856" y="3352050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F5836F-8B0D-A44A-5C7E-7B4EDE7E179F}"/>
              </a:ext>
            </a:extLst>
          </p:cNvPr>
          <p:cNvSpPr txBox="1"/>
          <p:nvPr/>
        </p:nvSpPr>
        <p:spPr>
          <a:xfrm>
            <a:off x="2652559" y="3352050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test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E878A7-A288-50F1-AEB3-0C3B584D5C05}"/>
              </a:ext>
            </a:extLst>
          </p:cNvPr>
          <p:cNvCxnSpPr/>
          <p:nvPr/>
        </p:nvCxnSpPr>
        <p:spPr>
          <a:xfrm>
            <a:off x="1225296" y="3721382"/>
            <a:ext cx="287322" cy="2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D0A6FB-8C05-4C49-807A-BA8ED1F3D324}"/>
              </a:ext>
            </a:extLst>
          </p:cNvPr>
          <p:cNvCxnSpPr/>
          <p:nvPr/>
        </p:nvCxnSpPr>
        <p:spPr>
          <a:xfrm flipH="1">
            <a:off x="2731008" y="3680920"/>
            <a:ext cx="225552" cy="30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FC9933C-4B2A-17B1-DC98-7806308A9D67}"/>
              </a:ext>
            </a:extLst>
          </p:cNvPr>
          <p:cNvSpPr txBox="1"/>
          <p:nvPr/>
        </p:nvSpPr>
        <p:spPr>
          <a:xfrm>
            <a:off x="426719" y="5573076"/>
            <a:ext cx="418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Tests may or may not terminate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F6DFEB-C1F2-B362-496D-5283135419DD}"/>
              </a:ext>
            </a:extLst>
          </p:cNvPr>
          <p:cNvSpPr txBox="1"/>
          <p:nvPr/>
        </p:nvSpPr>
        <p:spPr>
          <a:xfrm>
            <a:off x="4780455" y="3303352"/>
            <a:ext cx="489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verifiable if there is a test that always terminates successfully if the statement is true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416351FD-A03E-CF40-58D6-A81D55311B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0812837"/>
                  </p:ext>
                </p:extLst>
              </p:nvPr>
            </p:nvGraphicFramePr>
            <p:xfrm>
              <a:off x="5931818" y="4673817"/>
              <a:ext cx="2220608" cy="121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416351FD-A03E-CF40-58D6-A81D55311B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0812837"/>
                  </p:ext>
                </p:extLst>
              </p:nvPr>
            </p:nvGraphicFramePr>
            <p:xfrm>
              <a:off x="5931818" y="4673817"/>
              <a:ext cx="2220608" cy="12192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163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1888975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565455" b="-3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742" r="-323" b="-3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1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E6C2-08A1-293A-6524-3DAC1776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t="10074" r="343" b="1724"/>
          <a:stretch/>
        </p:blipFill>
        <p:spPr>
          <a:xfrm>
            <a:off x="304801" y="300228"/>
            <a:ext cx="9442703" cy="2242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F6DFEB-C1F2-B362-496D-5283135419DD}"/>
              </a:ext>
            </a:extLst>
          </p:cNvPr>
          <p:cNvSpPr txBox="1"/>
          <p:nvPr/>
        </p:nvSpPr>
        <p:spPr>
          <a:xfrm>
            <a:off x="505968" y="2762774"/>
            <a:ext cx="7264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tests are not objects in the mathematical framework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EE1C30-C603-497F-C93E-0E1C7575AF88}"/>
              </a:ext>
            </a:extLst>
          </p:cNvPr>
          <p:cNvSpPr txBox="1"/>
          <p:nvPr/>
        </p:nvSpPr>
        <p:spPr>
          <a:xfrm>
            <a:off x="1042416" y="3299266"/>
            <a:ext cx="658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Defining tests formally is cumbersome</a:t>
            </a:r>
          </a:p>
          <a:p>
            <a:r>
              <a:rPr lang="en-US" sz="2000" dirty="0"/>
              <a:t>Capturing which statements are verifiable is enough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28B98B-1240-1589-2769-B3857E2206A9}"/>
              </a:ext>
            </a:extLst>
          </p:cNvPr>
          <p:cNvSpPr txBox="1"/>
          <p:nvPr/>
        </p:nvSpPr>
        <p:spPr>
          <a:xfrm>
            <a:off x="505968" y="4192440"/>
            <a:ext cx="801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Formally we are only “tagging” which statements are verifiable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C6CCFC-548D-5184-452D-7172521F3FAC}"/>
              </a:ext>
            </a:extLst>
          </p:cNvPr>
          <p:cNvSpPr txBox="1"/>
          <p:nvPr/>
        </p:nvSpPr>
        <p:spPr>
          <a:xfrm>
            <a:off x="505968" y="4770843"/>
            <a:ext cx="57779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need to tag the verifiable statements:</a:t>
            </a:r>
            <a:br>
              <a:rPr lang="en-US" sz="2400" dirty="0"/>
            </a:br>
            <a:r>
              <a:rPr lang="en-US" sz="2400" dirty="0"/>
              <a:t>all other tests can be constructed from those</a:t>
            </a:r>
          </a:p>
        </p:txBody>
      </p:sp>
    </p:spTree>
    <p:extLst>
      <p:ext uri="{BB962C8B-B14F-4D97-AF65-F5344CB8AC3E}">
        <p14:creationId xmlns:p14="http://schemas.microsoft.com/office/powerpoint/2010/main" val="532013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AE6C2-08A1-293A-6524-3DAC1776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t="10074" r="343" b="1724"/>
          <a:stretch/>
        </p:blipFill>
        <p:spPr>
          <a:xfrm>
            <a:off x="304801" y="300228"/>
            <a:ext cx="9442703" cy="22426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F6DFEB-C1F2-B362-496D-5283135419DD}"/>
              </a:ext>
            </a:extLst>
          </p:cNvPr>
          <p:cNvSpPr txBox="1"/>
          <p:nvPr/>
        </p:nvSpPr>
        <p:spPr>
          <a:xfrm>
            <a:off x="505968" y="2762774"/>
            <a:ext cx="9237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Certainties and impossibilities are defined to be true and false, therefore</a:t>
            </a:r>
            <a:br>
              <a:rPr lang="en-US" sz="2400" dirty="0"/>
            </a:br>
            <a:r>
              <a:rPr lang="en-US" sz="2400" dirty="0"/>
              <a:t>a trivial test that always succeeds or terminates is adequate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8B98B-1240-1589-2769-B3857E2206A9}"/>
                  </a:ext>
                </a:extLst>
              </p:cNvPr>
              <p:cNvSpPr txBox="1"/>
              <p:nvPr/>
            </p:nvSpPr>
            <p:spPr>
              <a:xfrm>
                <a:off x="505968" y="3857160"/>
                <a:ext cx="92531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If two statements are equivalent, the termination conditions on the tests</a:t>
                </a:r>
                <a:b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are the same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we can use the same test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28B98B-1240-1589-2769-B3857E220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8" y="3857160"/>
                <a:ext cx="9253110" cy="830997"/>
              </a:xfrm>
              <a:prstGeom prst="rect">
                <a:avLst/>
              </a:prstGeom>
              <a:blipFill>
                <a:blip r:embed="rId3"/>
                <a:stretch>
                  <a:fillRect l="-988" t="-5882" r="-6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583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E0B703-F5BF-0E0F-E48D-F637144FE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2B70F-CAFE-7209-0613-8E7573F9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D4360DD1-5504-159F-FB18-2DD0422B1D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5403361"/>
                  </p:ext>
                </p:extLst>
              </p:nvPr>
            </p:nvGraphicFramePr>
            <p:xfrm>
              <a:off x="560979" y="1134450"/>
              <a:ext cx="314573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9794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5939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D4360DD1-5504-159F-FB18-2DD0422B1D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5403361"/>
                  </p:ext>
                </p:extLst>
              </p:nvPr>
            </p:nvGraphicFramePr>
            <p:xfrm>
              <a:off x="560979" y="1134450"/>
              <a:ext cx="314573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9794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5939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r="-572727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500" r="-227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C27B7180-B3F9-B1A5-1604-8EDDA7724A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5836741"/>
                  </p:ext>
                </p:extLst>
              </p:nvPr>
            </p:nvGraphicFramePr>
            <p:xfrm>
              <a:off x="5248789" y="113445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C27B7180-B3F9-B1A5-1604-8EDDA7724A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5836741"/>
                  </p:ext>
                </p:extLst>
              </p:nvPr>
            </p:nvGraphicFramePr>
            <p:xfrm>
              <a:off x="5248789" y="113445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72727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500" r="-227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7195653-3F88-8493-9BE0-AC118D8B0C5D}"/>
              </a:ext>
            </a:extLst>
          </p:cNvPr>
          <p:cNvGrpSpPr/>
          <p:nvPr/>
        </p:nvGrpSpPr>
        <p:grpSpPr>
          <a:xfrm>
            <a:off x="3850511" y="1745715"/>
            <a:ext cx="1281047" cy="737772"/>
            <a:chOff x="3850511" y="1745715"/>
            <a:chExt cx="1768730" cy="73777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9E0FBFB-D627-1F98-0241-37709193D3A7}"/>
                </a:ext>
              </a:extLst>
            </p:cNvPr>
            <p:cNvCxnSpPr>
              <a:cxnSpLocks/>
            </p:cNvCxnSpPr>
            <p:nvPr/>
          </p:nvCxnSpPr>
          <p:spPr>
            <a:xfrm>
              <a:off x="3850511" y="1745715"/>
              <a:ext cx="1768730" cy="737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ACF8462-5E17-0635-C503-AB6E732FE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8524" y="1926930"/>
              <a:ext cx="1750717" cy="45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D5D3734-FF71-4743-20B9-7AE26B9E5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" t="8542" r="622"/>
          <a:stretch/>
        </p:blipFill>
        <p:spPr>
          <a:xfrm>
            <a:off x="225448" y="211952"/>
            <a:ext cx="10787585" cy="6696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F4E20-3B3F-0D0B-2D49-5E5B1C00631A}"/>
                  </a:ext>
                </a:extLst>
              </p:cNvPr>
              <p:cNvSpPr txBox="1"/>
              <p:nvPr/>
            </p:nvSpPr>
            <p:spPr>
              <a:xfrm>
                <a:off x="1353921" y="4176451"/>
                <a:ext cx="755527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rgbClr val="C00000"/>
                    </a:solidFill>
                  </a:rPr>
                  <a:t> the logic of verifiable statements</a:t>
                </a:r>
                <a:br>
                  <a:rPr lang="en-US" sz="4000" dirty="0">
                    <a:solidFill>
                      <a:srgbClr val="C00000"/>
                    </a:solidFill>
                  </a:rPr>
                </a:br>
                <a:r>
                  <a:rPr lang="en-US" sz="4000" dirty="0">
                    <a:solidFill>
                      <a:srgbClr val="C00000"/>
                    </a:solidFill>
                  </a:rPr>
                  <a:t>does not include negation!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F4E20-3B3F-0D0B-2D49-5E5B1C006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921" y="4176451"/>
                <a:ext cx="7555273" cy="1323439"/>
              </a:xfrm>
              <a:prstGeom prst="rect">
                <a:avLst/>
              </a:prstGeom>
              <a:blipFill>
                <a:blip r:embed="rId5"/>
                <a:stretch>
                  <a:fillRect l="-2825" t="-8295" r="-1776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2546B3-0D9B-53A6-B81A-AE6594A1D39E}"/>
                  </a:ext>
                </a:extLst>
              </p:cNvPr>
              <p:cNvSpPr txBox="1"/>
              <p:nvPr/>
            </p:nvSpPr>
            <p:spPr>
              <a:xfrm>
                <a:off x="451377" y="3116439"/>
                <a:ext cx="98371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, we can construct the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switches SUCCESS with FAILURE,</a:t>
                </a:r>
              </a:p>
              <a:p>
                <a:r>
                  <a:rPr lang="en-US" sz="2400" dirty="0"/>
                  <a:t>but not the non-termination remains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2546B3-0D9B-53A6-B81A-AE6594A1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77" y="3116439"/>
                <a:ext cx="9837117" cy="830997"/>
              </a:xfrm>
              <a:prstGeom prst="rect">
                <a:avLst/>
              </a:prstGeom>
              <a:blipFill>
                <a:blip r:embed="rId6"/>
                <a:stretch>
                  <a:fillRect l="-92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E959B-CA9E-7674-FB69-62DFF0266BCC}"/>
                  </a:ext>
                </a:extLst>
              </p:cNvPr>
              <p:cNvSpPr txBox="1"/>
              <p:nvPr/>
            </p:nvSpPr>
            <p:spPr>
              <a:xfrm>
                <a:off x="8845901" y="1366162"/>
                <a:ext cx="32501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18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fails,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succeeds, return FAILURE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DE959B-CA9E-7674-FB69-62DFF0266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901" y="1366162"/>
                <a:ext cx="3250185" cy="1200329"/>
              </a:xfrm>
              <a:prstGeom prst="rect">
                <a:avLst/>
              </a:prstGeom>
              <a:blipFill>
                <a:blip r:embed="rId7"/>
                <a:stretch>
                  <a:fillRect l="-1501" t="-2538" r="-112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4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B8B6B2-A40A-7EBD-A3A7-71C0DC66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5AE4-BC78-E0D3-A452-184D7627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23119-A0BE-F3D8-4C42-863C4614E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" t="11019" r="769"/>
          <a:stretch/>
        </p:blipFill>
        <p:spPr>
          <a:xfrm>
            <a:off x="347979" y="373380"/>
            <a:ext cx="10896669" cy="1005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285128"/>
                  </p:ext>
                </p:extLst>
              </p:nvPr>
            </p:nvGraphicFramePr>
            <p:xfrm>
              <a:off x="882529" y="167640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285128"/>
                  </p:ext>
                </p:extLst>
              </p:nvPr>
            </p:nvGraphicFramePr>
            <p:xfrm>
              <a:off x="882529" y="1676400"/>
              <a:ext cx="3150263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74026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60" r="-227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54CF8E2-4C77-1674-DE8F-0FC18A3F173A}"/>
              </a:ext>
            </a:extLst>
          </p:cNvPr>
          <p:cNvSpPr txBox="1"/>
          <p:nvPr/>
        </p:nvSpPr>
        <p:spPr>
          <a:xfrm>
            <a:off x="4757595" y="1790700"/>
            <a:ext cx="489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falsifiable if there is a test that always terminates with failure if the statement is 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C0365-ECA1-2D42-2DDC-A506C5B28811}"/>
              </a:ext>
            </a:extLst>
          </p:cNvPr>
          <p:cNvSpPr txBox="1"/>
          <p:nvPr/>
        </p:nvSpPr>
        <p:spPr>
          <a:xfrm>
            <a:off x="467535" y="3713115"/>
            <a:ext cx="5620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Note that formally falsifiable are defined to be the negation of verifiable 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77071F-88D0-48B0-F564-1EF9239CE62B}"/>
              </a:ext>
            </a:extLst>
          </p:cNvPr>
          <p:cNvSpPr txBox="1"/>
          <p:nvPr/>
        </p:nvSpPr>
        <p:spPr>
          <a:xfrm>
            <a:off x="5494020" y="4273783"/>
            <a:ext cx="268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Reduces the number</a:t>
            </a:r>
            <a:br>
              <a:rPr lang="en-US" dirty="0"/>
            </a:br>
            <a:r>
              <a:rPr lang="en-US" dirty="0"/>
              <a:t> of primitive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/>
              <p:nvPr/>
            </p:nvSpPr>
            <p:spPr>
              <a:xfrm>
                <a:off x="693420" y="5474111"/>
                <a:ext cx="8200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justification must show these definitions to be equivalent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" y="5474111"/>
                <a:ext cx="8200258" cy="461665"/>
              </a:xfrm>
              <a:prstGeom prst="rect">
                <a:avLst/>
              </a:prstGeom>
              <a:blipFill>
                <a:blip r:embed="rId4"/>
                <a:stretch>
                  <a:fillRect t="-10526" r="-7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3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B8B6B2-A40A-7EBD-A3A7-71C0DC66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205AE4-BC78-E0D3-A452-184D7627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23119-A0BE-F3D8-4C42-863C4614E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" t="11019" r="769"/>
          <a:stretch/>
        </p:blipFill>
        <p:spPr>
          <a:xfrm>
            <a:off x="347979" y="373380"/>
            <a:ext cx="10896669" cy="10058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24381"/>
                  </p:ext>
                </p:extLst>
              </p:nvPr>
            </p:nvGraphicFramePr>
            <p:xfrm>
              <a:off x="1734852" y="3054223"/>
              <a:ext cx="6243288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6198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466198">
                      <a:extLst>
                        <a:ext uri="{9D8B030D-6E8A-4147-A177-3AD203B41FA5}">
                          <a16:colId xmlns:a16="http://schemas.microsoft.com/office/drawing/2014/main" val="3714120573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1266739554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2">
                <a:extLst>
                  <a:ext uri="{FF2B5EF4-FFF2-40B4-BE49-F238E27FC236}">
                    <a16:creationId xmlns:a16="http://schemas.microsoft.com/office/drawing/2014/main" id="{1772FFA2-EB22-1ABF-5D2E-BAEAC32CDC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4024381"/>
                  </p:ext>
                </p:extLst>
              </p:nvPr>
            </p:nvGraphicFramePr>
            <p:xfrm>
              <a:off x="1734852" y="3054223"/>
              <a:ext cx="6243288" cy="15849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6198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466198">
                      <a:extLst>
                        <a:ext uri="{9D8B030D-6E8A-4147-A177-3AD203B41FA5}">
                          <a16:colId xmlns:a16="http://schemas.microsoft.com/office/drawing/2014/main" val="3714120573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2655446">
                      <a:extLst>
                        <a:ext uri="{9D8B030D-6E8A-4147-A177-3AD203B41FA5}">
                          <a16:colId xmlns:a16="http://schemas.microsoft.com/office/drawing/2014/main" val="126673955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232468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316" r="-1148684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092" r="-100229" b="-3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092" r="-229" b="-3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CF8E2-4C77-1674-DE8F-0FC18A3F173A}"/>
                  </a:ext>
                </a:extLst>
              </p:cNvPr>
              <p:cNvSpPr txBox="1"/>
              <p:nvPr/>
            </p:nvSpPr>
            <p:spPr>
              <a:xfrm>
                <a:off x="990601" y="1593473"/>
                <a:ext cx="39700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is verifiable. Then we can find a test such that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CF8E2-4C77-1674-DE8F-0FC18A3F1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1" y="1593473"/>
                <a:ext cx="3970020" cy="830997"/>
              </a:xfrm>
              <a:prstGeom prst="rect">
                <a:avLst/>
              </a:prstGeom>
              <a:blipFill>
                <a:blip r:embed="rId4"/>
                <a:stretch>
                  <a:fillRect l="-2458" t="-5839" r="-291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/>
              <p:nvPr/>
            </p:nvSpPr>
            <p:spPr>
              <a:xfrm>
                <a:off x="586740" y="5063747"/>
                <a:ext cx="72694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/>
                  <a:t> If the negation of a statement is verifiable, then the statement is falsifiable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2A870C-D4D7-0F69-BBF3-440D23B2B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" y="5063747"/>
                <a:ext cx="7269480" cy="1077218"/>
              </a:xfrm>
              <a:prstGeom prst="rect">
                <a:avLst/>
              </a:prstGeom>
              <a:blipFill>
                <a:blip r:embed="rId5"/>
                <a:stretch>
                  <a:fillRect l="-2096" t="-6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BE853F-BDB3-E37F-799A-B3826F766C8F}"/>
              </a:ext>
            </a:extLst>
          </p:cNvPr>
          <p:cNvCxnSpPr/>
          <p:nvPr/>
        </p:nvCxnSpPr>
        <p:spPr>
          <a:xfrm>
            <a:off x="3611880" y="2550141"/>
            <a:ext cx="266700" cy="46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B61E2-77E4-99A7-5270-3063D63150F2}"/>
                  </a:ext>
                </a:extLst>
              </p:cNvPr>
              <p:cNvSpPr txBox="1"/>
              <p:nvPr/>
            </p:nvSpPr>
            <p:spPr>
              <a:xfrm>
                <a:off x="8762081" y="2550141"/>
                <a:ext cx="32501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18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fails,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succeeds, return FAILURE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DB61E2-77E4-99A7-5270-3063D6315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081" y="2550141"/>
                <a:ext cx="3250185" cy="1200329"/>
              </a:xfrm>
              <a:prstGeom prst="rect">
                <a:avLst/>
              </a:prstGeom>
              <a:blipFill>
                <a:blip r:embed="rId6"/>
                <a:stretch>
                  <a:fillRect l="-1498" t="-2538" r="-93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EF7E2F-C752-2484-1904-EA3DBFA931CD}"/>
                  </a:ext>
                </a:extLst>
              </p:cNvPr>
              <p:cNvSpPr txBox="1"/>
              <p:nvPr/>
            </p:nvSpPr>
            <p:spPr>
              <a:xfrm>
                <a:off x="5743706" y="1593472"/>
                <a:ext cx="62999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/>
                  <a:t>, we can construct the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switches SUCCESS with FAILURE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EF7E2F-C752-2484-1904-EA3DBFA93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06" y="1593472"/>
                <a:ext cx="6299943" cy="830997"/>
              </a:xfrm>
              <a:prstGeom prst="rect">
                <a:avLst/>
              </a:prstGeom>
              <a:blipFill>
                <a:blip r:embed="rId7"/>
                <a:stretch>
                  <a:fillRect l="-1451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03E79F-0157-937C-5E73-4CB13D3689B7}"/>
              </a:ext>
            </a:extLst>
          </p:cNvPr>
          <p:cNvCxnSpPr/>
          <p:nvPr/>
        </p:nvCxnSpPr>
        <p:spPr>
          <a:xfrm flipH="1">
            <a:off x="7033260" y="2550141"/>
            <a:ext cx="502920" cy="50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1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0BEED8-8414-A7B3-6D8E-30150BCE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ABFCE-D056-DE2D-EF38-CAD82188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27801A-4993-696E-17B4-7BA034A4BCAA}"/>
              </a:ext>
            </a:extLst>
          </p:cNvPr>
          <p:cNvCxnSpPr>
            <a:cxnSpLocks/>
          </p:cNvCxnSpPr>
          <p:nvPr/>
        </p:nvCxnSpPr>
        <p:spPr>
          <a:xfrm flipH="1" flipV="1">
            <a:off x="9858452" y="1042416"/>
            <a:ext cx="523184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36E9A2-B3DE-0DDA-7BEE-E23A95B04E41}"/>
              </a:ext>
            </a:extLst>
          </p:cNvPr>
          <p:cNvSpPr txBox="1"/>
          <p:nvPr/>
        </p:nvSpPr>
        <p:spPr>
          <a:xfrm>
            <a:off x="10381636" y="1229187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Guiding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26708-8F06-0E0A-F7B2-D4C355D63780}"/>
                  </a:ext>
                </a:extLst>
              </p:cNvPr>
              <p:cNvSpPr txBox="1"/>
              <p:nvPr/>
            </p:nvSpPr>
            <p:spPr>
              <a:xfrm>
                <a:off x="1347651" y="2030152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626708-8F06-0E0A-F7B2-D4C355D6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2030152"/>
                <a:ext cx="4887941" cy="523220"/>
              </a:xfrm>
              <a:prstGeom prst="rect">
                <a:avLst/>
              </a:prstGeom>
              <a:blipFill>
                <a:blip r:embed="rId2"/>
                <a:stretch>
                  <a:fillRect l="-2494" t="-10465" r="-124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E6967-BCDC-FE53-306C-84433B331CAE}"/>
                  </a:ext>
                </a:extLst>
              </p:cNvPr>
              <p:cNvSpPr txBox="1"/>
              <p:nvPr/>
            </p:nvSpPr>
            <p:spPr>
              <a:xfrm>
                <a:off x="1347651" y="2721063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something is either true or false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3E6967-BCDC-FE53-306C-84433B331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2721063"/>
                <a:ext cx="7968528" cy="523220"/>
              </a:xfrm>
              <a:prstGeom prst="rect">
                <a:avLst/>
              </a:prstGeom>
              <a:blipFill>
                <a:blip r:embed="rId3"/>
                <a:stretch>
                  <a:fillRect l="-1530" t="-10465" r="-68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F4816-9CE1-2AC5-38C8-D5DE360072BA}"/>
                  </a:ext>
                </a:extLst>
              </p:cNvPr>
              <p:cNvSpPr txBox="1"/>
              <p:nvPr/>
            </p:nvSpPr>
            <p:spPr>
              <a:xfrm>
                <a:off x="1347651" y="3415546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1F4816-9CE1-2AC5-38C8-D5DE36007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51" y="3415546"/>
                <a:ext cx="7983211" cy="523220"/>
              </a:xfrm>
              <a:prstGeom prst="rect">
                <a:avLst/>
              </a:prstGeom>
              <a:blipFill>
                <a:blip r:embed="rId4"/>
                <a:stretch>
                  <a:fillRect l="-1527" t="-10465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EF10501-973C-8050-BCFC-B775A859A85A}"/>
              </a:ext>
            </a:extLst>
          </p:cNvPr>
          <p:cNvSpPr txBox="1"/>
          <p:nvPr/>
        </p:nvSpPr>
        <p:spPr>
          <a:xfrm>
            <a:off x="365762" y="313692"/>
            <a:ext cx="11460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Principle of scientific objectivity: </a:t>
            </a:r>
            <a:r>
              <a:rPr lang="en-US" sz="4000" dirty="0"/>
              <a:t>science is universal, non-contradictory and evidence based.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E609B5-D618-E37C-920A-AF76A17B8D63}"/>
              </a:ext>
            </a:extLst>
          </p:cNvPr>
          <p:cNvCxnSpPr>
            <a:cxnSpLocks/>
          </p:cNvCxnSpPr>
          <p:nvPr/>
        </p:nvCxnSpPr>
        <p:spPr>
          <a:xfrm flipH="1">
            <a:off x="6620807" y="2214540"/>
            <a:ext cx="1584409" cy="9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2926D9-C6AB-9E22-A29E-4FF1DA26F674}"/>
              </a:ext>
            </a:extLst>
          </p:cNvPr>
          <p:cNvCxnSpPr>
            <a:cxnSpLocks/>
          </p:cNvCxnSpPr>
          <p:nvPr/>
        </p:nvCxnSpPr>
        <p:spPr>
          <a:xfrm flipH="1">
            <a:off x="7386452" y="2305112"/>
            <a:ext cx="866479" cy="415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B5E928-66D1-F94B-88A7-AC9705CAD016}"/>
              </a:ext>
            </a:extLst>
          </p:cNvPr>
          <p:cNvSpPr txBox="1"/>
          <p:nvPr/>
        </p:nvSpPr>
        <p:spPr>
          <a:xfrm>
            <a:off x="8252931" y="1866726"/>
            <a:ext cx="313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Suggest logic as fundamental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818934-D1C9-650B-CEB9-AF65BB4B2546}"/>
              </a:ext>
            </a:extLst>
          </p:cNvPr>
          <p:cNvSpPr txBox="1"/>
          <p:nvPr/>
        </p:nvSpPr>
        <p:spPr>
          <a:xfrm>
            <a:off x="9018576" y="2236058"/>
            <a:ext cx="14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like mathematics!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47EA72-BD8C-4E90-01CA-476796C50872}"/>
              </a:ext>
            </a:extLst>
          </p:cNvPr>
          <p:cNvCxnSpPr>
            <a:cxnSpLocks/>
          </p:cNvCxnSpPr>
          <p:nvPr/>
        </p:nvCxnSpPr>
        <p:spPr>
          <a:xfrm flipH="1" flipV="1">
            <a:off x="5947039" y="3938766"/>
            <a:ext cx="529390" cy="21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D6AD69-F3A9-7A2B-7F2A-06E798C795CC}"/>
              </a:ext>
            </a:extLst>
          </p:cNvPr>
          <p:cNvSpPr txBox="1"/>
          <p:nvPr/>
        </p:nvSpPr>
        <p:spPr>
          <a:xfrm>
            <a:off x="6476429" y="3986565"/>
            <a:ext cx="24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with some extensions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BF041F-0D85-5B0E-E060-695DD2CA40E5}"/>
                  </a:ext>
                </a:extLst>
              </p:cNvPr>
              <p:cNvSpPr txBox="1"/>
              <p:nvPr/>
            </p:nvSpPr>
            <p:spPr>
              <a:xfrm>
                <a:off x="522783" y="4565874"/>
                <a:ext cx="88080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solidFill>
                      <a:schemeClr val="accent6">
                        <a:lumMod val="75000"/>
                      </a:schemeClr>
                    </a:solidFill>
                  </a:rPr>
                  <a:t> Logic of experimentally verifiable statements!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BF041F-0D85-5B0E-E060-695DD2CA4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83" y="4565874"/>
                <a:ext cx="8808079" cy="584775"/>
              </a:xfrm>
              <a:prstGeom prst="rect">
                <a:avLst/>
              </a:prstGeom>
              <a:blipFill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8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142272-4882-79BD-21BD-FCDD01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065EB-E9E2-5E41-0FD2-40BA7B7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77B73-0E3A-511F-52CB-CE5005FF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604"/>
          <a:stretch/>
        </p:blipFill>
        <p:spPr>
          <a:xfrm>
            <a:off x="384027" y="358115"/>
            <a:ext cx="11407140" cy="12212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52">
                <a:extLst>
                  <a:ext uri="{FF2B5EF4-FFF2-40B4-BE49-F238E27FC236}">
                    <a16:creationId xmlns:a16="http://schemas.microsoft.com/office/drawing/2014/main" id="{4AB711C3-58BB-C76E-22E2-B14E572B9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210291"/>
                  </p:ext>
                </p:extLst>
              </p:nvPr>
            </p:nvGraphicFramePr>
            <p:xfrm>
              <a:off x="798709" y="1847168"/>
              <a:ext cx="3150263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T>
                          <a:noFill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52">
                <a:extLst>
                  <a:ext uri="{FF2B5EF4-FFF2-40B4-BE49-F238E27FC236}">
                    <a16:creationId xmlns:a16="http://schemas.microsoft.com/office/drawing/2014/main" id="{4AB711C3-58BB-C76E-22E2-B14E572B96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8210291"/>
                  </p:ext>
                </p:extLst>
              </p:nvPr>
            </p:nvGraphicFramePr>
            <p:xfrm>
              <a:off x="798709" y="1847168"/>
              <a:ext cx="3150263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572727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500" r="-227" b="-22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T>
                          <a:noFill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D1CA23D-73D1-B19F-3C06-1016F95D7DC3}"/>
              </a:ext>
            </a:extLst>
          </p:cNvPr>
          <p:cNvSpPr txBox="1"/>
          <p:nvPr/>
        </p:nvSpPr>
        <p:spPr>
          <a:xfrm>
            <a:off x="4589955" y="2026029"/>
            <a:ext cx="489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decidable if there is a test that always terminates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BA0E6-4BE7-821E-D5BF-FF59AF084C64}"/>
              </a:ext>
            </a:extLst>
          </p:cNvPr>
          <p:cNvSpPr txBox="1"/>
          <p:nvPr/>
        </p:nvSpPr>
        <p:spPr>
          <a:xfrm>
            <a:off x="384027" y="3464187"/>
            <a:ext cx="6542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Note that formally decidable statements are verifiable statements whose negation is verifiable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C2832-07AA-A3FE-12BD-485DB12485C8}"/>
                  </a:ext>
                </a:extLst>
              </p:cNvPr>
              <p:cNvSpPr txBox="1"/>
              <p:nvPr/>
            </p:nvSpPr>
            <p:spPr>
              <a:xfrm>
                <a:off x="708660" y="5179343"/>
                <a:ext cx="8200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justification must show these definitions to be equivalent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C2832-07AA-A3FE-12BD-485DB124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" y="5179343"/>
                <a:ext cx="8200258" cy="461665"/>
              </a:xfrm>
              <a:prstGeom prst="rect">
                <a:avLst/>
              </a:prstGeom>
              <a:blipFill>
                <a:blip r:embed="rId4"/>
                <a:stretch>
                  <a:fillRect t="-10667" r="-149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52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142272-4882-79BD-21BD-FCDD01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065EB-E9E2-5E41-0FD2-40BA7B7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77B73-0E3A-511F-52CB-CE5005FF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604"/>
          <a:stretch/>
        </p:blipFill>
        <p:spPr>
          <a:xfrm>
            <a:off x="384027" y="358115"/>
            <a:ext cx="11407140" cy="12212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C0E7C6B1-6CD9-E17E-AFC9-7B974AD85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616322"/>
                  </p:ext>
                </p:extLst>
              </p:nvPr>
            </p:nvGraphicFramePr>
            <p:xfrm>
              <a:off x="1016047" y="2841089"/>
              <a:ext cx="6710635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127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3669440011"/>
                        </a:ext>
                      </a:extLst>
                    </a:gridCol>
                    <a:gridCol w="1912620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706511608"/>
                        </a:ext>
                      </a:extLst>
                    </a:gridCol>
                    <a:gridCol w="2042162">
                      <a:extLst>
                        <a:ext uri="{9D8B030D-6E8A-4147-A177-3AD203B41FA5}">
                          <a16:colId xmlns:a16="http://schemas.microsoft.com/office/drawing/2014/main" val="753910846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>
                          <a:noFill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269155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269155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2">
                <a:extLst>
                  <a:ext uri="{FF2B5EF4-FFF2-40B4-BE49-F238E27FC236}">
                    <a16:creationId xmlns:a16="http://schemas.microsoft.com/office/drawing/2014/main" id="{C0E7C6B1-6CD9-E17E-AFC9-7B974AD85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1616322"/>
                  </p:ext>
                </p:extLst>
              </p:nvPr>
            </p:nvGraphicFramePr>
            <p:xfrm>
              <a:off x="1016047" y="2841089"/>
              <a:ext cx="6710635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1273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3669440011"/>
                        </a:ext>
                      </a:extLst>
                    </a:gridCol>
                    <a:gridCol w="1912620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3706511608"/>
                        </a:ext>
                      </a:extLst>
                    </a:gridCol>
                    <a:gridCol w="2042162">
                      <a:extLst>
                        <a:ext uri="{9D8B030D-6E8A-4147-A177-3AD203B41FA5}">
                          <a16:colId xmlns:a16="http://schemas.microsoft.com/office/drawing/2014/main" val="75391084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571212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8197" r="-1600000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446" r="-2108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276" r="-103067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8955" r="-299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>
                          <a:noFill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5337734"/>
                      </a:ext>
                    </a:extLst>
                  </a:tr>
                  <a:tr h="3048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</a:t>
                          </a:r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UNDEFINED</a:t>
                          </a:r>
                        </a:p>
                      </a:txBody>
                      <a:tcP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 anchor="ctr"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961383"/>
                      </a:ext>
                    </a:extLst>
                  </a:tr>
                  <a:tr h="30480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7918C-3632-50AB-941D-F5CE7212DDF9}"/>
                  </a:ext>
                </a:extLst>
              </p:cNvPr>
              <p:cNvSpPr txBox="1"/>
              <p:nvPr/>
            </p:nvSpPr>
            <p:spPr>
              <a:xfrm>
                <a:off x="401344" y="4674244"/>
                <a:ext cx="39700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verifiable. Then we can find a test such that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7918C-3632-50AB-941D-F5CE7212D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44" y="4674244"/>
                <a:ext cx="3970020" cy="646331"/>
              </a:xfrm>
              <a:prstGeom prst="rect">
                <a:avLst/>
              </a:prstGeom>
              <a:blipFill>
                <a:blip r:embed="rId4"/>
                <a:stretch>
                  <a:fillRect l="-138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5E88E-3326-259B-ADE6-EF9B7B0DF098}"/>
                  </a:ext>
                </a:extLst>
              </p:cNvPr>
              <p:cNvSpPr txBox="1"/>
              <p:nvPr/>
            </p:nvSpPr>
            <p:spPr>
              <a:xfrm>
                <a:off x="640081" y="1969146"/>
                <a:ext cx="39700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verifiable. Then we can find a test such that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5E88E-3326-259B-ADE6-EF9B7B0DF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1" y="1969146"/>
                <a:ext cx="3970020" cy="646331"/>
              </a:xfrm>
              <a:prstGeom prst="rect">
                <a:avLst/>
              </a:prstGeom>
              <a:blipFill>
                <a:blip r:embed="rId5"/>
                <a:stretch>
                  <a:fillRect l="-1229" t="-4717" r="-199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19CEB4-B307-5822-AE6A-F7B1E9AAC9F3}"/>
              </a:ext>
            </a:extLst>
          </p:cNvPr>
          <p:cNvCxnSpPr/>
          <p:nvPr/>
        </p:nvCxnSpPr>
        <p:spPr>
          <a:xfrm>
            <a:off x="2194560" y="2615477"/>
            <a:ext cx="335280" cy="389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4955DE-2A67-EBDC-23CC-689FD4FC5D8E}"/>
              </a:ext>
            </a:extLst>
          </p:cNvPr>
          <p:cNvCxnSpPr/>
          <p:nvPr/>
        </p:nvCxnSpPr>
        <p:spPr>
          <a:xfrm flipV="1">
            <a:off x="3103663" y="4495800"/>
            <a:ext cx="835877" cy="17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A9CB2-8125-8020-3106-3636EFCDAC19}"/>
                  </a:ext>
                </a:extLst>
              </p:cNvPr>
              <p:cNvSpPr txBox="1"/>
              <p:nvPr/>
            </p:nvSpPr>
            <p:spPr>
              <a:xfrm>
                <a:off x="8762081" y="2550141"/>
                <a:ext cx="325018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Run test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1800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fails, return SUCCESS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succeeds, return FAILURE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2A9CB2-8125-8020-3106-3636EFCDA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081" y="2550141"/>
                <a:ext cx="3250185" cy="1200329"/>
              </a:xfrm>
              <a:prstGeom prst="rect">
                <a:avLst/>
              </a:prstGeom>
              <a:blipFill>
                <a:blip r:embed="rId6"/>
                <a:stretch>
                  <a:fillRect l="-1498" t="-2538" r="-93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41E1DA-AFDC-8037-4EFA-2487CA0CA77F}"/>
                  </a:ext>
                </a:extLst>
              </p:cNvPr>
              <p:cNvSpPr txBox="1"/>
              <p:nvPr/>
            </p:nvSpPr>
            <p:spPr>
              <a:xfrm>
                <a:off x="5743706" y="1593472"/>
                <a:ext cx="62999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Construct the test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¬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41E1DA-AFDC-8037-4EFA-2487CA0CA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706" y="1593472"/>
                <a:ext cx="6299943" cy="461665"/>
              </a:xfrm>
              <a:prstGeom prst="rect">
                <a:avLst/>
              </a:prstGeom>
              <a:blipFill>
                <a:blip r:embed="rId7"/>
                <a:stretch>
                  <a:fillRect l="-145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992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142272-4882-79BD-21BD-FCDD01E1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1065EB-E9E2-5E41-0FD2-40BA7B7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277B73-0E3A-511F-52CB-CE5005FFD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r="604"/>
          <a:stretch/>
        </p:blipFill>
        <p:spPr>
          <a:xfrm>
            <a:off x="384027" y="358115"/>
            <a:ext cx="11407140" cy="12212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71208D-BA2B-41C8-5466-4B2608659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27221" r="786" b="11731"/>
          <a:stretch/>
        </p:blipFill>
        <p:spPr>
          <a:xfrm>
            <a:off x="384027" y="1752600"/>
            <a:ext cx="11407140" cy="3901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52">
                <a:extLst>
                  <a:ext uri="{FF2B5EF4-FFF2-40B4-BE49-F238E27FC236}">
                    <a16:creationId xmlns:a16="http://schemas.microsoft.com/office/drawing/2014/main" id="{4AB711C3-58BB-C76E-22E2-B14E572B96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8709" y="2571068"/>
              <a:ext cx="3150263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269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2691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T>
                          <a:noFill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52">
                <a:extLst>
                  <a:ext uri="{FF2B5EF4-FFF2-40B4-BE49-F238E27FC236}">
                    <a16:creationId xmlns:a16="http://schemas.microsoft.com/office/drawing/2014/main" id="{4AB711C3-58BB-C76E-22E2-B14E572B964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8709" y="2571068"/>
              <a:ext cx="3150263" cy="11887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0472">
                      <a:extLst>
                        <a:ext uri="{9D8B030D-6E8A-4147-A177-3AD203B41FA5}">
                          <a16:colId xmlns:a16="http://schemas.microsoft.com/office/drawing/2014/main" val="3919644959"/>
                        </a:ext>
                      </a:extLst>
                    </a:gridCol>
                    <a:gridCol w="2679791">
                      <a:extLst>
                        <a:ext uri="{9D8B030D-6E8A-4147-A177-3AD203B41FA5}">
                          <a16:colId xmlns:a16="http://schemas.microsoft.com/office/drawing/2014/main" val="337970583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r="-572727" b="-2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500" r="-227" b="-2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858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accent6"/>
                              </a:solidFill>
                            </a:rPr>
                            <a:t>SUCCESS (in finite time)</a:t>
                          </a:r>
                          <a:endParaRPr lang="en-US" sz="2000" dirty="0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95766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F</a:t>
                          </a:r>
                        </a:p>
                      </a:txBody>
                      <a:tcPr anchor="ctr"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rgbClr val="FF0000"/>
                              </a:solidFill>
                            </a:rPr>
                            <a:t>FAILURE (in finite time)</a:t>
                          </a:r>
                          <a:endParaRPr lang="en-US" sz="2000" dirty="0"/>
                        </a:p>
                      </a:txBody>
                      <a:tcPr>
                        <a:lnT>
                          <a:noFill/>
                        </a:lnT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8564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D1CA23D-73D1-B19F-3C06-1016F95D7DC3}"/>
              </a:ext>
            </a:extLst>
          </p:cNvPr>
          <p:cNvSpPr txBox="1"/>
          <p:nvPr/>
        </p:nvSpPr>
        <p:spPr>
          <a:xfrm>
            <a:off x="4589955" y="2749929"/>
            <a:ext cx="489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Statements are decidable if there is a test that always terminates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BA0E6-4BE7-821E-D5BF-FF59AF084C64}"/>
              </a:ext>
            </a:extLst>
          </p:cNvPr>
          <p:cNvSpPr txBox="1"/>
          <p:nvPr/>
        </p:nvSpPr>
        <p:spPr>
          <a:xfrm>
            <a:off x="384027" y="4188087"/>
            <a:ext cx="6542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Note that formally decidable statements are verifiable statements whose negation is verifiable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C2832-07AA-A3FE-12BD-485DB12485C8}"/>
                  </a:ext>
                </a:extLst>
              </p:cNvPr>
              <p:cNvSpPr txBox="1"/>
              <p:nvPr/>
            </p:nvSpPr>
            <p:spPr>
              <a:xfrm>
                <a:off x="708660" y="5903243"/>
                <a:ext cx="82002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The justification must show these definitions to be equivalent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6C2832-07AA-A3FE-12BD-485DB1248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" y="5903243"/>
                <a:ext cx="8200258" cy="461665"/>
              </a:xfrm>
              <a:prstGeom prst="rect">
                <a:avLst/>
              </a:prstGeom>
              <a:blipFill>
                <a:blip r:embed="rId5"/>
                <a:stretch>
                  <a:fillRect t="-10526" r="-14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29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903FD-3861-05E3-FB5A-BD114C9F5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D36E3-E43B-871B-739B-8ED840D3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CB619-5CD3-1699-46F0-49D625DD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3" y="223414"/>
            <a:ext cx="12192000" cy="1519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D10C2-A488-3027-3D46-9C5475C16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1647"/>
            <a:ext cx="12192000" cy="1821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C451CF-473E-CB5C-29DE-AE1A7AD24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7745"/>
            <a:ext cx="12192000" cy="16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16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14B705-CEFD-B42D-CCCA-D8EF30C5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FA609-64B0-1514-2237-96CA7998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45AA6-9687-3B5B-99DB-2FFEC6136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3" y="292078"/>
            <a:ext cx="12192000" cy="1442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41B25-5A1B-EF16-4D39-33A5500B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3543"/>
            <a:ext cx="12192000" cy="947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EC3281-AA52-BF11-F630-EF8E73A34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9020"/>
            <a:ext cx="12192000" cy="11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75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5AA6-6A80-288A-ED2F-2D37DC91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of statements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DE5CE-856F-8A80-6672-9263A28E9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0D31A-7194-8549-3919-40BFFC3B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A0D7E-ADCC-88CA-5217-A37B182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7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axiom/definition has two 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Informal part: tells us what elements in the physical world we are characterizing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Formal part: how the elements are</a:t>
            </a:r>
            <a:br>
              <a:rPr lang="en-US" sz="2400" dirty="0"/>
            </a:br>
            <a:r>
              <a:rPr lang="en-US" sz="2400" dirty="0"/>
              <a:t>characterized mathematically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91D63-C639-7E3E-20F8-6F9936197535}"/>
              </a:ext>
            </a:extLst>
          </p:cNvPr>
          <p:cNvSpPr txBox="1"/>
          <p:nvPr/>
        </p:nvSpPr>
        <p:spPr>
          <a:xfrm>
            <a:off x="4129482" y="4804127"/>
            <a:ext cx="5302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axiom/definition has a justification:</a:t>
            </a:r>
          </a:p>
          <a:p>
            <a:r>
              <a:rPr lang="en-US" sz="2400" dirty="0"/>
              <a:t>argues why the mathematical characterization follows from the physical one</a:t>
            </a:r>
          </a:p>
        </p:txBody>
      </p: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Axiom: brings objects from the informal to the formal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E191D63-C639-7E3E-20F8-6F9936197535}"/>
              </a:ext>
            </a:extLst>
          </p:cNvPr>
          <p:cNvSpPr txBox="1"/>
          <p:nvPr/>
        </p:nvSpPr>
        <p:spPr>
          <a:xfrm>
            <a:off x="4129482" y="4049747"/>
            <a:ext cx="5302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Axioms/definitions should be formulated so that they are easy to justify…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FA846-2820-8F9D-2074-CF4AC279133A}"/>
              </a:ext>
            </a:extLst>
          </p:cNvPr>
          <p:cNvSpPr txBox="1"/>
          <p:nvPr/>
        </p:nvSpPr>
        <p:spPr>
          <a:xfrm>
            <a:off x="4129482" y="3330060"/>
            <a:ext cx="787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Definition: further specializes formal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2AA7C-6745-8CA4-2AA9-7808F10FC50B}"/>
              </a:ext>
            </a:extLst>
          </p:cNvPr>
          <p:cNvSpPr txBox="1"/>
          <p:nvPr/>
        </p:nvSpPr>
        <p:spPr>
          <a:xfrm>
            <a:off x="4129482" y="4831647"/>
            <a:ext cx="5302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… not so that they follow trends in mathematics</a:t>
            </a:r>
          </a:p>
        </p:txBody>
      </p:sp>
    </p:spTree>
    <p:extLst>
      <p:ext uri="{BB962C8B-B14F-4D97-AF65-F5344CB8AC3E}">
        <p14:creationId xmlns:p14="http://schemas.microsoft.com/office/powerpoint/2010/main" val="389850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4129482" y="2843915"/>
            <a:ext cx="787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Physical objects are made “mathematically precise” by throwing out everything that can’t be made precise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7891B9-506E-6B9F-4B9E-4C0D7CC1364A}"/>
              </a:ext>
            </a:extLst>
          </p:cNvPr>
          <p:cNvGrpSpPr/>
          <p:nvPr/>
        </p:nvGrpSpPr>
        <p:grpSpPr>
          <a:xfrm>
            <a:off x="453928" y="2907261"/>
            <a:ext cx="3141467" cy="3195642"/>
            <a:chOff x="6564215" y="1073699"/>
            <a:chExt cx="4672586" cy="47531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E7BF1D-19EF-C36C-4459-D8F04E9A6F2E}"/>
                </a:ext>
              </a:extLst>
            </p:cNvPr>
            <p:cNvSpPr txBox="1"/>
            <p:nvPr/>
          </p:nvSpPr>
          <p:spPr>
            <a:xfrm>
              <a:off x="6838423" y="1105363"/>
              <a:ext cx="1834577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Informal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178465-519C-99EF-E889-4E1C4CF1412D}"/>
                </a:ext>
              </a:extLst>
            </p:cNvPr>
            <p:cNvSpPr txBox="1"/>
            <p:nvPr/>
          </p:nvSpPr>
          <p:spPr>
            <a:xfrm>
              <a:off x="9514188" y="1105363"/>
              <a:ext cx="1556493" cy="6817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Formal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205F8F-AFA4-F595-91D8-6B4FFD123F23}"/>
                </a:ext>
              </a:extLst>
            </p:cNvPr>
            <p:cNvCxnSpPr>
              <a:cxnSpLocks/>
            </p:cNvCxnSpPr>
            <p:nvPr/>
          </p:nvCxnSpPr>
          <p:spPr>
            <a:xfrm>
              <a:off x="9106292" y="1073699"/>
              <a:ext cx="0" cy="475316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676634C-8105-821D-6AA0-0BD3B6DDE696}"/>
                </a:ext>
              </a:extLst>
            </p:cNvPr>
            <p:cNvSpPr txBox="1"/>
            <p:nvPr/>
          </p:nvSpPr>
          <p:spPr>
            <a:xfrm>
              <a:off x="7123465" y="1778351"/>
              <a:ext cx="1264493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physics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6D490E-9854-7F52-04AB-04AE7023761A}"/>
                </a:ext>
              </a:extLst>
            </p:cNvPr>
            <p:cNvSpPr txBox="1"/>
            <p:nvPr/>
          </p:nvSpPr>
          <p:spPr>
            <a:xfrm>
              <a:off x="9793124" y="1778351"/>
              <a:ext cx="998622" cy="545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math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3E13250-B18D-8628-2536-A1E54983C2D6}"/>
                </a:ext>
              </a:extLst>
            </p:cNvPr>
            <p:cNvSpPr/>
            <p:nvPr/>
          </p:nvSpPr>
          <p:spPr>
            <a:xfrm>
              <a:off x="7582998" y="2477124"/>
              <a:ext cx="576721" cy="593888"/>
            </a:xfrm>
            <a:custGeom>
              <a:avLst/>
              <a:gdLst>
                <a:gd name="connsiteX0" fmla="*/ 339365 w 576721"/>
                <a:gd name="connsiteY0" fmla="*/ 0 h 593888"/>
                <a:gd name="connsiteX1" fmla="*/ 339365 w 576721"/>
                <a:gd name="connsiteY1" fmla="*/ 0 h 593888"/>
                <a:gd name="connsiteX2" fmla="*/ 226244 w 576721"/>
                <a:gd name="connsiteY2" fmla="*/ 9427 h 593888"/>
                <a:gd name="connsiteX3" fmla="*/ 169683 w 576721"/>
                <a:gd name="connsiteY3" fmla="*/ 28280 h 593888"/>
                <a:gd name="connsiteX4" fmla="*/ 131975 w 576721"/>
                <a:gd name="connsiteY4" fmla="*/ 37707 h 593888"/>
                <a:gd name="connsiteX5" fmla="*/ 94268 w 576721"/>
                <a:gd name="connsiteY5" fmla="*/ 65987 h 593888"/>
                <a:gd name="connsiteX6" fmla="*/ 37707 w 576721"/>
                <a:gd name="connsiteY6" fmla="*/ 150829 h 593888"/>
                <a:gd name="connsiteX7" fmla="*/ 18854 w 576721"/>
                <a:gd name="connsiteY7" fmla="*/ 207389 h 593888"/>
                <a:gd name="connsiteX8" fmla="*/ 9427 w 576721"/>
                <a:gd name="connsiteY8" fmla="*/ 235670 h 593888"/>
                <a:gd name="connsiteX9" fmla="*/ 0 w 576721"/>
                <a:gd name="connsiteY9" fmla="*/ 263950 h 593888"/>
                <a:gd name="connsiteX10" fmla="*/ 9427 w 576721"/>
                <a:gd name="connsiteY10" fmla="*/ 461913 h 593888"/>
                <a:gd name="connsiteX11" fmla="*/ 28281 w 576721"/>
                <a:gd name="connsiteY11" fmla="*/ 490194 h 593888"/>
                <a:gd name="connsiteX12" fmla="*/ 141402 w 576721"/>
                <a:gd name="connsiteY12" fmla="*/ 565608 h 593888"/>
                <a:gd name="connsiteX13" fmla="*/ 197963 w 576721"/>
                <a:gd name="connsiteY13" fmla="*/ 593888 h 593888"/>
                <a:gd name="connsiteX14" fmla="*/ 546755 w 576721"/>
                <a:gd name="connsiteY14" fmla="*/ 584462 h 593888"/>
                <a:gd name="connsiteX15" fmla="*/ 575035 w 576721"/>
                <a:gd name="connsiteY15" fmla="*/ 565608 h 593888"/>
                <a:gd name="connsiteX16" fmla="*/ 565608 w 576721"/>
                <a:gd name="connsiteY16" fmla="*/ 405352 h 593888"/>
                <a:gd name="connsiteX17" fmla="*/ 556182 w 576721"/>
                <a:gd name="connsiteY17" fmla="*/ 377072 h 593888"/>
                <a:gd name="connsiteX18" fmla="*/ 490194 w 576721"/>
                <a:gd name="connsiteY18" fmla="*/ 348792 h 593888"/>
                <a:gd name="connsiteX19" fmla="*/ 405353 w 576721"/>
                <a:gd name="connsiteY19" fmla="*/ 339365 h 593888"/>
                <a:gd name="connsiteX20" fmla="*/ 386499 w 576721"/>
                <a:gd name="connsiteY20" fmla="*/ 311084 h 593888"/>
                <a:gd name="connsiteX21" fmla="*/ 386499 w 576721"/>
                <a:gd name="connsiteY21" fmla="*/ 216816 h 593888"/>
                <a:gd name="connsiteX22" fmla="*/ 414780 w 576721"/>
                <a:gd name="connsiteY22" fmla="*/ 197963 h 593888"/>
                <a:gd name="connsiteX23" fmla="*/ 452487 w 576721"/>
                <a:gd name="connsiteY23" fmla="*/ 150829 h 593888"/>
                <a:gd name="connsiteX24" fmla="*/ 461914 w 576721"/>
                <a:gd name="connsiteY24" fmla="*/ 113121 h 593888"/>
                <a:gd name="connsiteX25" fmla="*/ 452487 w 576721"/>
                <a:gd name="connsiteY25" fmla="*/ 47134 h 593888"/>
                <a:gd name="connsiteX26" fmla="*/ 424206 w 576721"/>
                <a:gd name="connsiteY26" fmla="*/ 28280 h 593888"/>
                <a:gd name="connsiteX27" fmla="*/ 377072 w 576721"/>
                <a:gd name="connsiteY27" fmla="*/ 18853 h 593888"/>
                <a:gd name="connsiteX28" fmla="*/ 339365 w 576721"/>
                <a:gd name="connsiteY28" fmla="*/ 0 h 5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76721" h="593888">
                  <a:moveTo>
                    <a:pt x="339365" y="0"/>
                  </a:moveTo>
                  <a:lnTo>
                    <a:pt x="339365" y="0"/>
                  </a:lnTo>
                  <a:cubicBezTo>
                    <a:pt x="301658" y="3142"/>
                    <a:pt x="263567" y="3207"/>
                    <a:pt x="226244" y="9427"/>
                  </a:cubicBezTo>
                  <a:cubicBezTo>
                    <a:pt x="206641" y="12694"/>
                    <a:pt x="188963" y="23460"/>
                    <a:pt x="169683" y="28280"/>
                  </a:cubicBezTo>
                  <a:lnTo>
                    <a:pt x="131975" y="37707"/>
                  </a:lnTo>
                  <a:cubicBezTo>
                    <a:pt x="119406" y="47134"/>
                    <a:pt x="105377" y="54877"/>
                    <a:pt x="94268" y="65987"/>
                  </a:cubicBezTo>
                  <a:cubicBezTo>
                    <a:pt x="79765" y="80490"/>
                    <a:pt x="45185" y="134378"/>
                    <a:pt x="37707" y="150829"/>
                  </a:cubicBezTo>
                  <a:cubicBezTo>
                    <a:pt x="29483" y="168921"/>
                    <a:pt x="25138" y="188536"/>
                    <a:pt x="18854" y="207389"/>
                  </a:cubicBezTo>
                  <a:lnTo>
                    <a:pt x="9427" y="235670"/>
                  </a:lnTo>
                  <a:lnTo>
                    <a:pt x="0" y="263950"/>
                  </a:lnTo>
                  <a:cubicBezTo>
                    <a:pt x="3142" y="329938"/>
                    <a:pt x="1233" y="396361"/>
                    <a:pt x="9427" y="461913"/>
                  </a:cubicBezTo>
                  <a:cubicBezTo>
                    <a:pt x="10832" y="473155"/>
                    <a:pt x="19860" y="482615"/>
                    <a:pt x="28281" y="490194"/>
                  </a:cubicBezTo>
                  <a:cubicBezTo>
                    <a:pt x="107364" y="561369"/>
                    <a:pt x="78977" y="529936"/>
                    <a:pt x="141402" y="565608"/>
                  </a:cubicBezTo>
                  <a:cubicBezTo>
                    <a:pt x="192567" y="594845"/>
                    <a:pt x="146116" y="576607"/>
                    <a:pt x="197963" y="593888"/>
                  </a:cubicBezTo>
                  <a:cubicBezTo>
                    <a:pt x="314227" y="590746"/>
                    <a:pt x="430774" y="593160"/>
                    <a:pt x="546755" y="584462"/>
                  </a:cubicBezTo>
                  <a:cubicBezTo>
                    <a:pt x="558053" y="583615"/>
                    <a:pt x="573849" y="576875"/>
                    <a:pt x="575035" y="565608"/>
                  </a:cubicBezTo>
                  <a:cubicBezTo>
                    <a:pt x="580637" y="512391"/>
                    <a:pt x="570932" y="458597"/>
                    <a:pt x="565608" y="405352"/>
                  </a:cubicBezTo>
                  <a:cubicBezTo>
                    <a:pt x="564619" y="395465"/>
                    <a:pt x="562389" y="384831"/>
                    <a:pt x="556182" y="377072"/>
                  </a:cubicBezTo>
                  <a:cubicBezTo>
                    <a:pt x="541643" y="358898"/>
                    <a:pt x="510852" y="351970"/>
                    <a:pt x="490194" y="348792"/>
                  </a:cubicBezTo>
                  <a:cubicBezTo>
                    <a:pt x="462070" y="344465"/>
                    <a:pt x="433633" y="342507"/>
                    <a:pt x="405353" y="339365"/>
                  </a:cubicBezTo>
                  <a:cubicBezTo>
                    <a:pt x="399068" y="329938"/>
                    <a:pt x="391566" y="321218"/>
                    <a:pt x="386499" y="311084"/>
                  </a:cubicBezTo>
                  <a:cubicBezTo>
                    <a:pt x="371588" y="281263"/>
                    <a:pt x="372216" y="248951"/>
                    <a:pt x="386499" y="216816"/>
                  </a:cubicBezTo>
                  <a:cubicBezTo>
                    <a:pt x="391101" y="206463"/>
                    <a:pt x="405353" y="204247"/>
                    <a:pt x="414780" y="197963"/>
                  </a:cubicBezTo>
                  <a:cubicBezTo>
                    <a:pt x="445593" y="105513"/>
                    <a:pt x="395637" y="236102"/>
                    <a:pt x="452487" y="150829"/>
                  </a:cubicBezTo>
                  <a:cubicBezTo>
                    <a:pt x="459674" y="140049"/>
                    <a:pt x="458772" y="125690"/>
                    <a:pt x="461914" y="113121"/>
                  </a:cubicBezTo>
                  <a:cubicBezTo>
                    <a:pt x="458772" y="91125"/>
                    <a:pt x="461511" y="67438"/>
                    <a:pt x="452487" y="47134"/>
                  </a:cubicBezTo>
                  <a:cubicBezTo>
                    <a:pt x="447885" y="36781"/>
                    <a:pt x="434814" y="32258"/>
                    <a:pt x="424206" y="28280"/>
                  </a:cubicBezTo>
                  <a:cubicBezTo>
                    <a:pt x="409204" y="22654"/>
                    <a:pt x="392713" y="22329"/>
                    <a:pt x="377072" y="18853"/>
                  </a:cubicBezTo>
                  <a:cubicBezTo>
                    <a:pt x="317507" y="5617"/>
                    <a:pt x="345649" y="3142"/>
                    <a:pt x="339365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0E3934-8C23-D600-9256-4F7564EABB5E}"/>
                </a:ext>
              </a:extLst>
            </p:cNvPr>
            <p:cNvSpPr/>
            <p:nvPr/>
          </p:nvSpPr>
          <p:spPr>
            <a:xfrm>
              <a:off x="6564215" y="3117374"/>
              <a:ext cx="791115" cy="737811"/>
            </a:xfrm>
            <a:custGeom>
              <a:avLst/>
              <a:gdLst>
                <a:gd name="connsiteX0" fmla="*/ 641356 w 1061407"/>
                <a:gd name="connsiteY0" fmla="*/ 330740 h 989892"/>
                <a:gd name="connsiteX1" fmla="*/ 641356 w 1061407"/>
                <a:gd name="connsiteY1" fmla="*/ 330740 h 989892"/>
                <a:gd name="connsiteX2" fmla="*/ 631629 w 1061407"/>
                <a:gd name="connsiteY2" fmla="*/ 243191 h 989892"/>
                <a:gd name="connsiteX3" fmla="*/ 621901 w 1061407"/>
                <a:gd name="connsiteY3" fmla="*/ 214008 h 989892"/>
                <a:gd name="connsiteX4" fmla="*/ 612173 w 1061407"/>
                <a:gd name="connsiteY4" fmla="*/ 175098 h 989892"/>
                <a:gd name="connsiteX5" fmla="*/ 602446 w 1061407"/>
                <a:gd name="connsiteY5" fmla="*/ 126460 h 989892"/>
                <a:gd name="connsiteX6" fmla="*/ 582990 w 1061407"/>
                <a:gd name="connsiteY6" fmla="*/ 107004 h 989892"/>
                <a:gd name="connsiteX7" fmla="*/ 553807 w 1061407"/>
                <a:gd name="connsiteY7" fmla="*/ 68094 h 989892"/>
                <a:gd name="connsiteX8" fmla="*/ 475986 w 1061407"/>
                <a:gd name="connsiteY8" fmla="*/ 0 h 989892"/>
                <a:gd name="connsiteX9" fmla="*/ 446803 w 1061407"/>
                <a:gd name="connsiteY9" fmla="*/ 9728 h 989892"/>
                <a:gd name="connsiteX10" fmla="*/ 437076 w 1061407"/>
                <a:gd name="connsiteY10" fmla="*/ 38911 h 989892"/>
                <a:gd name="connsiteX11" fmla="*/ 417620 w 1061407"/>
                <a:gd name="connsiteY11" fmla="*/ 58366 h 989892"/>
                <a:gd name="connsiteX12" fmla="*/ 388437 w 1061407"/>
                <a:gd name="connsiteY12" fmla="*/ 126460 h 989892"/>
                <a:gd name="connsiteX13" fmla="*/ 368982 w 1061407"/>
                <a:gd name="connsiteY13" fmla="*/ 184825 h 989892"/>
                <a:gd name="connsiteX14" fmla="*/ 349527 w 1061407"/>
                <a:gd name="connsiteY14" fmla="*/ 243191 h 989892"/>
                <a:gd name="connsiteX15" fmla="*/ 310616 w 1061407"/>
                <a:gd name="connsiteY15" fmla="*/ 291830 h 989892"/>
                <a:gd name="connsiteX16" fmla="*/ 38242 w 1061407"/>
                <a:gd name="connsiteY16" fmla="*/ 301557 h 989892"/>
                <a:gd name="connsiteX17" fmla="*/ 28514 w 1061407"/>
                <a:gd name="connsiteY17" fmla="*/ 515566 h 989892"/>
                <a:gd name="connsiteX18" fmla="*/ 47969 w 1061407"/>
                <a:gd name="connsiteY18" fmla="*/ 544749 h 989892"/>
                <a:gd name="connsiteX19" fmla="*/ 106335 w 1061407"/>
                <a:gd name="connsiteY19" fmla="*/ 564204 h 989892"/>
                <a:gd name="connsiteX20" fmla="*/ 135518 w 1061407"/>
                <a:gd name="connsiteY20" fmla="*/ 573932 h 989892"/>
                <a:gd name="connsiteX21" fmla="*/ 164701 w 1061407"/>
                <a:gd name="connsiteY21" fmla="*/ 593387 h 989892"/>
                <a:gd name="connsiteX22" fmla="*/ 213339 w 1061407"/>
                <a:gd name="connsiteY22" fmla="*/ 603115 h 989892"/>
                <a:gd name="connsiteX23" fmla="*/ 271705 w 1061407"/>
                <a:gd name="connsiteY23" fmla="*/ 622570 h 989892"/>
                <a:gd name="connsiteX24" fmla="*/ 291161 w 1061407"/>
                <a:gd name="connsiteY24" fmla="*/ 642025 h 989892"/>
                <a:gd name="connsiteX25" fmla="*/ 281433 w 1061407"/>
                <a:gd name="connsiteY25" fmla="*/ 680936 h 989892"/>
                <a:gd name="connsiteX26" fmla="*/ 242522 w 1061407"/>
                <a:gd name="connsiteY26" fmla="*/ 729574 h 989892"/>
                <a:gd name="connsiteX27" fmla="*/ 223067 w 1061407"/>
                <a:gd name="connsiteY27" fmla="*/ 768485 h 989892"/>
                <a:gd name="connsiteX28" fmla="*/ 184156 w 1061407"/>
                <a:gd name="connsiteY28" fmla="*/ 836579 h 989892"/>
                <a:gd name="connsiteX29" fmla="*/ 174429 w 1061407"/>
                <a:gd name="connsiteY29" fmla="*/ 865762 h 989892"/>
                <a:gd name="connsiteX30" fmla="*/ 184156 w 1061407"/>
                <a:gd name="connsiteY30" fmla="*/ 982494 h 989892"/>
                <a:gd name="connsiteX31" fmla="*/ 242522 w 1061407"/>
                <a:gd name="connsiteY31" fmla="*/ 972766 h 989892"/>
                <a:gd name="connsiteX32" fmla="*/ 281433 w 1061407"/>
                <a:gd name="connsiteY32" fmla="*/ 914400 h 989892"/>
                <a:gd name="connsiteX33" fmla="*/ 330071 w 1061407"/>
                <a:gd name="connsiteY33" fmla="*/ 875489 h 989892"/>
                <a:gd name="connsiteX34" fmla="*/ 359254 w 1061407"/>
                <a:gd name="connsiteY34" fmla="*/ 856034 h 989892"/>
                <a:gd name="connsiteX35" fmla="*/ 398165 w 1061407"/>
                <a:gd name="connsiteY35" fmla="*/ 817123 h 989892"/>
                <a:gd name="connsiteX36" fmla="*/ 407893 w 1061407"/>
                <a:gd name="connsiteY36" fmla="*/ 787940 h 989892"/>
                <a:gd name="connsiteX37" fmla="*/ 563535 w 1061407"/>
                <a:gd name="connsiteY37" fmla="*/ 807396 h 989892"/>
                <a:gd name="connsiteX38" fmla="*/ 592718 w 1061407"/>
                <a:gd name="connsiteY38" fmla="*/ 826851 h 989892"/>
                <a:gd name="connsiteX39" fmla="*/ 651084 w 1061407"/>
                <a:gd name="connsiteY39" fmla="*/ 846306 h 989892"/>
                <a:gd name="connsiteX40" fmla="*/ 680267 w 1061407"/>
                <a:gd name="connsiteY40" fmla="*/ 856034 h 989892"/>
                <a:gd name="connsiteX41" fmla="*/ 709450 w 1061407"/>
                <a:gd name="connsiteY41" fmla="*/ 865762 h 989892"/>
                <a:gd name="connsiteX42" fmla="*/ 777544 w 1061407"/>
                <a:gd name="connsiteY42" fmla="*/ 894945 h 989892"/>
                <a:gd name="connsiteX43" fmla="*/ 904003 w 1061407"/>
                <a:gd name="connsiteY43" fmla="*/ 885217 h 989892"/>
                <a:gd name="connsiteX44" fmla="*/ 952642 w 1061407"/>
                <a:gd name="connsiteY44" fmla="*/ 875489 h 989892"/>
                <a:gd name="connsiteX45" fmla="*/ 972097 w 1061407"/>
                <a:gd name="connsiteY45" fmla="*/ 846306 h 989892"/>
                <a:gd name="connsiteX46" fmla="*/ 962369 w 1061407"/>
                <a:gd name="connsiteY46" fmla="*/ 817123 h 989892"/>
                <a:gd name="connsiteX47" fmla="*/ 904003 w 1061407"/>
                <a:gd name="connsiteY47" fmla="*/ 778213 h 989892"/>
                <a:gd name="connsiteX48" fmla="*/ 816454 w 1061407"/>
                <a:gd name="connsiteY48" fmla="*/ 739302 h 989892"/>
                <a:gd name="connsiteX49" fmla="*/ 787271 w 1061407"/>
                <a:gd name="connsiteY49" fmla="*/ 729574 h 989892"/>
                <a:gd name="connsiteX50" fmla="*/ 758088 w 1061407"/>
                <a:gd name="connsiteY50" fmla="*/ 719847 h 989892"/>
                <a:gd name="connsiteX51" fmla="*/ 719178 w 1061407"/>
                <a:gd name="connsiteY51" fmla="*/ 671208 h 989892"/>
                <a:gd name="connsiteX52" fmla="*/ 767816 w 1061407"/>
                <a:gd name="connsiteY52" fmla="*/ 642025 h 989892"/>
                <a:gd name="connsiteX53" fmla="*/ 855365 w 1061407"/>
                <a:gd name="connsiteY53" fmla="*/ 612842 h 989892"/>
                <a:gd name="connsiteX54" fmla="*/ 972097 w 1061407"/>
                <a:gd name="connsiteY54" fmla="*/ 593387 h 989892"/>
                <a:gd name="connsiteX55" fmla="*/ 1030463 w 1061407"/>
                <a:gd name="connsiteY55" fmla="*/ 573932 h 989892"/>
                <a:gd name="connsiteX56" fmla="*/ 1049918 w 1061407"/>
                <a:gd name="connsiteY56" fmla="*/ 544749 h 989892"/>
                <a:gd name="connsiteX57" fmla="*/ 1049918 w 1061407"/>
                <a:gd name="connsiteY57" fmla="*/ 447472 h 989892"/>
                <a:gd name="connsiteX58" fmla="*/ 1020735 w 1061407"/>
                <a:gd name="connsiteY58" fmla="*/ 437745 h 989892"/>
                <a:gd name="connsiteX59" fmla="*/ 1001280 w 1061407"/>
                <a:gd name="connsiteY59" fmla="*/ 418289 h 989892"/>
                <a:gd name="connsiteX60" fmla="*/ 933186 w 1061407"/>
                <a:gd name="connsiteY60" fmla="*/ 398834 h 989892"/>
                <a:gd name="connsiteX61" fmla="*/ 651084 w 1061407"/>
                <a:gd name="connsiteY61" fmla="*/ 389106 h 989892"/>
                <a:gd name="connsiteX62" fmla="*/ 641356 w 1061407"/>
                <a:gd name="connsiteY62" fmla="*/ 330740 h 98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061407" h="989892">
                  <a:moveTo>
                    <a:pt x="641356" y="330740"/>
                  </a:moveTo>
                  <a:lnTo>
                    <a:pt x="641356" y="330740"/>
                  </a:lnTo>
                  <a:cubicBezTo>
                    <a:pt x="638114" y="301557"/>
                    <a:pt x="636456" y="272154"/>
                    <a:pt x="631629" y="243191"/>
                  </a:cubicBezTo>
                  <a:cubicBezTo>
                    <a:pt x="629943" y="233077"/>
                    <a:pt x="624718" y="223867"/>
                    <a:pt x="621901" y="214008"/>
                  </a:cubicBezTo>
                  <a:cubicBezTo>
                    <a:pt x="618228" y="201153"/>
                    <a:pt x="615073" y="188149"/>
                    <a:pt x="612173" y="175098"/>
                  </a:cubicBezTo>
                  <a:cubicBezTo>
                    <a:pt x="608586" y="158958"/>
                    <a:pt x="608959" y="141657"/>
                    <a:pt x="602446" y="126460"/>
                  </a:cubicBezTo>
                  <a:cubicBezTo>
                    <a:pt x="598833" y="118030"/>
                    <a:pt x="588862" y="114050"/>
                    <a:pt x="582990" y="107004"/>
                  </a:cubicBezTo>
                  <a:cubicBezTo>
                    <a:pt x="572611" y="94549"/>
                    <a:pt x="564578" y="80211"/>
                    <a:pt x="553807" y="68094"/>
                  </a:cubicBezTo>
                  <a:cubicBezTo>
                    <a:pt x="512419" y="21533"/>
                    <a:pt x="516335" y="26899"/>
                    <a:pt x="475986" y="0"/>
                  </a:cubicBezTo>
                  <a:cubicBezTo>
                    <a:pt x="466258" y="3243"/>
                    <a:pt x="454054" y="2477"/>
                    <a:pt x="446803" y="9728"/>
                  </a:cubicBezTo>
                  <a:cubicBezTo>
                    <a:pt x="439553" y="16979"/>
                    <a:pt x="442352" y="30118"/>
                    <a:pt x="437076" y="38911"/>
                  </a:cubicBezTo>
                  <a:cubicBezTo>
                    <a:pt x="432357" y="46775"/>
                    <a:pt x="424105" y="51881"/>
                    <a:pt x="417620" y="58366"/>
                  </a:cubicBezTo>
                  <a:cubicBezTo>
                    <a:pt x="386316" y="152285"/>
                    <a:pt x="436509" y="6281"/>
                    <a:pt x="388437" y="126460"/>
                  </a:cubicBezTo>
                  <a:cubicBezTo>
                    <a:pt x="380821" y="145501"/>
                    <a:pt x="375467" y="165370"/>
                    <a:pt x="368982" y="184825"/>
                  </a:cubicBezTo>
                  <a:lnTo>
                    <a:pt x="349527" y="243191"/>
                  </a:lnTo>
                  <a:cubicBezTo>
                    <a:pt x="342596" y="263985"/>
                    <a:pt x="340926" y="288897"/>
                    <a:pt x="310616" y="291830"/>
                  </a:cubicBezTo>
                  <a:cubicBezTo>
                    <a:pt x="220189" y="300581"/>
                    <a:pt x="129033" y="298315"/>
                    <a:pt x="38242" y="301557"/>
                  </a:cubicBezTo>
                  <a:cubicBezTo>
                    <a:pt x="-25080" y="364879"/>
                    <a:pt x="3833" y="326347"/>
                    <a:pt x="28514" y="515566"/>
                  </a:cubicBezTo>
                  <a:cubicBezTo>
                    <a:pt x="30026" y="527159"/>
                    <a:pt x="38055" y="538553"/>
                    <a:pt x="47969" y="544749"/>
                  </a:cubicBezTo>
                  <a:cubicBezTo>
                    <a:pt x="65359" y="555618"/>
                    <a:pt x="86880" y="557719"/>
                    <a:pt x="106335" y="564204"/>
                  </a:cubicBezTo>
                  <a:cubicBezTo>
                    <a:pt x="116063" y="567447"/>
                    <a:pt x="126986" y="568244"/>
                    <a:pt x="135518" y="573932"/>
                  </a:cubicBezTo>
                  <a:cubicBezTo>
                    <a:pt x="145246" y="580417"/>
                    <a:pt x="153754" y="589282"/>
                    <a:pt x="164701" y="593387"/>
                  </a:cubicBezTo>
                  <a:cubicBezTo>
                    <a:pt x="180182" y="599192"/>
                    <a:pt x="197388" y="598765"/>
                    <a:pt x="213339" y="603115"/>
                  </a:cubicBezTo>
                  <a:cubicBezTo>
                    <a:pt x="233124" y="608511"/>
                    <a:pt x="271705" y="622570"/>
                    <a:pt x="271705" y="622570"/>
                  </a:cubicBezTo>
                  <a:cubicBezTo>
                    <a:pt x="278190" y="629055"/>
                    <a:pt x="289653" y="632978"/>
                    <a:pt x="291161" y="642025"/>
                  </a:cubicBezTo>
                  <a:cubicBezTo>
                    <a:pt x="293359" y="655213"/>
                    <a:pt x="286699" y="668647"/>
                    <a:pt x="281433" y="680936"/>
                  </a:cubicBezTo>
                  <a:cubicBezTo>
                    <a:pt x="272229" y="702413"/>
                    <a:pt x="258213" y="713884"/>
                    <a:pt x="242522" y="729574"/>
                  </a:cubicBezTo>
                  <a:cubicBezTo>
                    <a:pt x="236037" y="742544"/>
                    <a:pt x="230261" y="755894"/>
                    <a:pt x="223067" y="768485"/>
                  </a:cubicBezTo>
                  <a:cubicBezTo>
                    <a:pt x="195156" y="817329"/>
                    <a:pt x="209351" y="777790"/>
                    <a:pt x="184156" y="836579"/>
                  </a:cubicBezTo>
                  <a:cubicBezTo>
                    <a:pt x="180117" y="846004"/>
                    <a:pt x="177671" y="856034"/>
                    <a:pt x="174429" y="865762"/>
                  </a:cubicBezTo>
                  <a:cubicBezTo>
                    <a:pt x="177671" y="904673"/>
                    <a:pt x="163194" y="949553"/>
                    <a:pt x="184156" y="982494"/>
                  </a:cubicBezTo>
                  <a:cubicBezTo>
                    <a:pt x="194745" y="999134"/>
                    <a:pt x="226364" y="984077"/>
                    <a:pt x="242522" y="972766"/>
                  </a:cubicBezTo>
                  <a:cubicBezTo>
                    <a:pt x="261678" y="959357"/>
                    <a:pt x="261978" y="927370"/>
                    <a:pt x="281433" y="914400"/>
                  </a:cubicBezTo>
                  <a:cubicBezTo>
                    <a:pt x="371255" y="854520"/>
                    <a:pt x="260766" y="930934"/>
                    <a:pt x="330071" y="875489"/>
                  </a:cubicBezTo>
                  <a:cubicBezTo>
                    <a:pt x="339200" y="868186"/>
                    <a:pt x="350377" y="863642"/>
                    <a:pt x="359254" y="856034"/>
                  </a:cubicBezTo>
                  <a:cubicBezTo>
                    <a:pt x="373181" y="844097"/>
                    <a:pt x="398165" y="817123"/>
                    <a:pt x="398165" y="817123"/>
                  </a:cubicBezTo>
                  <a:cubicBezTo>
                    <a:pt x="401408" y="807395"/>
                    <a:pt x="397758" y="789499"/>
                    <a:pt x="407893" y="787940"/>
                  </a:cubicBezTo>
                  <a:cubicBezTo>
                    <a:pt x="461568" y="779682"/>
                    <a:pt x="512898" y="794736"/>
                    <a:pt x="563535" y="807396"/>
                  </a:cubicBezTo>
                  <a:cubicBezTo>
                    <a:pt x="573263" y="813881"/>
                    <a:pt x="582034" y="822103"/>
                    <a:pt x="592718" y="826851"/>
                  </a:cubicBezTo>
                  <a:cubicBezTo>
                    <a:pt x="611458" y="835180"/>
                    <a:pt x="631629" y="839821"/>
                    <a:pt x="651084" y="846306"/>
                  </a:cubicBezTo>
                  <a:lnTo>
                    <a:pt x="680267" y="856034"/>
                  </a:lnTo>
                  <a:cubicBezTo>
                    <a:pt x="689995" y="859277"/>
                    <a:pt x="700279" y="861176"/>
                    <a:pt x="709450" y="865762"/>
                  </a:cubicBezTo>
                  <a:cubicBezTo>
                    <a:pt x="757532" y="889803"/>
                    <a:pt x="734604" y="880631"/>
                    <a:pt x="777544" y="894945"/>
                  </a:cubicBezTo>
                  <a:cubicBezTo>
                    <a:pt x="819697" y="891702"/>
                    <a:pt x="861984" y="889886"/>
                    <a:pt x="904003" y="885217"/>
                  </a:cubicBezTo>
                  <a:cubicBezTo>
                    <a:pt x="920436" y="883391"/>
                    <a:pt x="938286" y="883692"/>
                    <a:pt x="952642" y="875489"/>
                  </a:cubicBezTo>
                  <a:cubicBezTo>
                    <a:pt x="962793" y="869689"/>
                    <a:pt x="965612" y="856034"/>
                    <a:pt x="972097" y="846306"/>
                  </a:cubicBezTo>
                  <a:cubicBezTo>
                    <a:pt x="968854" y="836578"/>
                    <a:pt x="969620" y="824374"/>
                    <a:pt x="962369" y="817123"/>
                  </a:cubicBezTo>
                  <a:cubicBezTo>
                    <a:pt x="945835" y="800589"/>
                    <a:pt x="923458" y="791183"/>
                    <a:pt x="904003" y="778213"/>
                  </a:cubicBezTo>
                  <a:cubicBezTo>
                    <a:pt x="857753" y="747380"/>
                    <a:pt x="885918" y="762457"/>
                    <a:pt x="816454" y="739302"/>
                  </a:cubicBezTo>
                  <a:lnTo>
                    <a:pt x="787271" y="729574"/>
                  </a:lnTo>
                  <a:lnTo>
                    <a:pt x="758088" y="719847"/>
                  </a:lnTo>
                  <a:cubicBezTo>
                    <a:pt x="752828" y="714586"/>
                    <a:pt x="715088" y="679388"/>
                    <a:pt x="719178" y="671208"/>
                  </a:cubicBezTo>
                  <a:cubicBezTo>
                    <a:pt x="727634" y="654297"/>
                    <a:pt x="750905" y="650481"/>
                    <a:pt x="767816" y="642025"/>
                  </a:cubicBezTo>
                  <a:cubicBezTo>
                    <a:pt x="794739" y="628563"/>
                    <a:pt x="825644" y="618415"/>
                    <a:pt x="855365" y="612842"/>
                  </a:cubicBezTo>
                  <a:cubicBezTo>
                    <a:pt x="894137" y="605572"/>
                    <a:pt x="934674" y="605861"/>
                    <a:pt x="972097" y="593387"/>
                  </a:cubicBezTo>
                  <a:lnTo>
                    <a:pt x="1030463" y="573932"/>
                  </a:lnTo>
                  <a:cubicBezTo>
                    <a:pt x="1036948" y="564204"/>
                    <a:pt x="1044690" y="555206"/>
                    <a:pt x="1049918" y="544749"/>
                  </a:cubicBezTo>
                  <a:cubicBezTo>
                    <a:pt x="1064893" y="514800"/>
                    <a:pt x="1065578" y="478791"/>
                    <a:pt x="1049918" y="447472"/>
                  </a:cubicBezTo>
                  <a:cubicBezTo>
                    <a:pt x="1045332" y="438301"/>
                    <a:pt x="1030463" y="440987"/>
                    <a:pt x="1020735" y="437745"/>
                  </a:cubicBezTo>
                  <a:cubicBezTo>
                    <a:pt x="1014250" y="431260"/>
                    <a:pt x="1009144" y="423008"/>
                    <a:pt x="1001280" y="418289"/>
                  </a:cubicBezTo>
                  <a:cubicBezTo>
                    <a:pt x="993271" y="413484"/>
                    <a:pt x="937899" y="399120"/>
                    <a:pt x="933186" y="398834"/>
                  </a:cubicBezTo>
                  <a:cubicBezTo>
                    <a:pt x="839268" y="393142"/>
                    <a:pt x="745118" y="392349"/>
                    <a:pt x="651084" y="389106"/>
                  </a:cubicBezTo>
                  <a:cubicBezTo>
                    <a:pt x="619608" y="357630"/>
                    <a:pt x="642977" y="340468"/>
                    <a:pt x="641356" y="33074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239034-9B72-0D75-F5BA-B297D7BF3DAD}"/>
                </a:ext>
              </a:extLst>
            </p:cNvPr>
            <p:cNvSpPr/>
            <p:nvPr/>
          </p:nvSpPr>
          <p:spPr>
            <a:xfrm>
              <a:off x="7550361" y="4523181"/>
              <a:ext cx="200795" cy="214127"/>
            </a:xfrm>
            <a:custGeom>
              <a:avLst/>
              <a:gdLst>
                <a:gd name="connsiteX0" fmla="*/ 84063 w 200795"/>
                <a:gd name="connsiteY0" fmla="*/ 9846 h 214127"/>
                <a:gd name="connsiteX1" fmla="*/ 84063 w 200795"/>
                <a:gd name="connsiteY1" fmla="*/ 9846 h 214127"/>
                <a:gd name="connsiteX2" fmla="*/ 6242 w 200795"/>
                <a:gd name="connsiteY2" fmla="*/ 48757 h 214127"/>
                <a:gd name="connsiteX3" fmla="*/ 35425 w 200795"/>
                <a:gd name="connsiteY3" fmla="*/ 184944 h 214127"/>
                <a:gd name="connsiteX4" fmla="*/ 93791 w 200795"/>
                <a:gd name="connsiteY4" fmla="*/ 214127 h 214127"/>
                <a:gd name="connsiteX5" fmla="*/ 181340 w 200795"/>
                <a:gd name="connsiteY5" fmla="*/ 184944 h 214127"/>
                <a:gd name="connsiteX6" fmla="*/ 200795 w 200795"/>
                <a:gd name="connsiteY6" fmla="*/ 155761 h 214127"/>
                <a:gd name="connsiteX7" fmla="*/ 181340 w 200795"/>
                <a:gd name="connsiteY7" fmla="*/ 48757 h 214127"/>
                <a:gd name="connsiteX8" fmla="*/ 161884 w 200795"/>
                <a:gd name="connsiteY8" fmla="*/ 29301 h 214127"/>
                <a:gd name="connsiteX9" fmla="*/ 103518 w 200795"/>
                <a:gd name="connsiteY9" fmla="*/ 118 h 214127"/>
                <a:gd name="connsiteX10" fmla="*/ 84063 w 200795"/>
                <a:gd name="connsiteY10" fmla="*/ 9846 h 2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795" h="214127">
                  <a:moveTo>
                    <a:pt x="84063" y="9846"/>
                  </a:moveTo>
                  <a:lnTo>
                    <a:pt x="84063" y="9846"/>
                  </a:lnTo>
                  <a:cubicBezTo>
                    <a:pt x="58123" y="22816"/>
                    <a:pt x="18507" y="22476"/>
                    <a:pt x="6242" y="48757"/>
                  </a:cubicBezTo>
                  <a:cubicBezTo>
                    <a:pt x="-8915" y="81235"/>
                    <a:pt x="4570" y="154090"/>
                    <a:pt x="35425" y="184944"/>
                  </a:cubicBezTo>
                  <a:cubicBezTo>
                    <a:pt x="54282" y="203801"/>
                    <a:pt x="70056" y="206215"/>
                    <a:pt x="93791" y="214127"/>
                  </a:cubicBezTo>
                  <a:cubicBezTo>
                    <a:pt x="132920" y="207605"/>
                    <a:pt x="153984" y="212300"/>
                    <a:pt x="181340" y="184944"/>
                  </a:cubicBezTo>
                  <a:cubicBezTo>
                    <a:pt x="189607" y="176677"/>
                    <a:pt x="194310" y="165489"/>
                    <a:pt x="200795" y="155761"/>
                  </a:cubicBezTo>
                  <a:cubicBezTo>
                    <a:pt x="199455" y="145039"/>
                    <a:pt x="195545" y="72432"/>
                    <a:pt x="181340" y="48757"/>
                  </a:cubicBezTo>
                  <a:cubicBezTo>
                    <a:pt x="176621" y="40892"/>
                    <a:pt x="169046" y="35030"/>
                    <a:pt x="161884" y="29301"/>
                  </a:cubicBezTo>
                  <a:cubicBezTo>
                    <a:pt x="142756" y="13998"/>
                    <a:pt x="127491" y="4913"/>
                    <a:pt x="103518" y="118"/>
                  </a:cubicBezTo>
                  <a:cubicBezTo>
                    <a:pt x="97159" y="-1154"/>
                    <a:pt x="87306" y="8225"/>
                    <a:pt x="84063" y="9846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161A0D-7F22-870A-2749-E0DB06979745}"/>
                </a:ext>
              </a:extLst>
            </p:cNvPr>
            <p:cNvSpPr/>
            <p:nvPr/>
          </p:nvSpPr>
          <p:spPr>
            <a:xfrm>
              <a:off x="7887637" y="4236391"/>
              <a:ext cx="178259" cy="194554"/>
            </a:xfrm>
            <a:custGeom>
              <a:avLst/>
              <a:gdLst>
                <a:gd name="connsiteX0" fmla="*/ 0 w 178259"/>
                <a:gd name="connsiteY0" fmla="*/ 29183 h 194554"/>
                <a:gd name="connsiteX1" fmla="*/ 0 w 178259"/>
                <a:gd name="connsiteY1" fmla="*/ 29183 h 194554"/>
                <a:gd name="connsiteX2" fmla="*/ 87549 w 178259"/>
                <a:gd name="connsiteY2" fmla="*/ 9728 h 194554"/>
                <a:gd name="connsiteX3" fmla="*/ 116732 w 178259"/>
                <a:gd name="connsiteY3" fmla="*/ 0 h 194554"/>
                <a:gd name="connsiteX4" fmla="*/ 145915 w 178259"/>
                <a:gd name="connsiteY4" fmla="*/ 9728 h 194554"/>
                <a:gd name="connsiteX5" fmla="*/ 155643 w 178259"/>
                <a:gd name="connsiteY5" fmla="*/ 184826 h 194554"/>
                <a:gd name="connsiteX6" fmla="*/ 126460 w 178259"/>
                <a:gd name="connsiteY6" fmla="*/ 194554 h 194554"/>
                <a:gd name="connsiteX7" fmla="*/ 29183 w 178259"/>
                <a:gd name="connsiteY7" fmla="*/ 184826 h 194554"/>
                <a:gd name="connsiteX8" fmla="*/ 19455 w 178259"/>
                <a:gd name="connsiteY8" fmla="*/ 155643 h 194554"/>
                <a:gd name="connsiteX9" fmla="*/ 29183 w 178259"/>
                <a:gd name="connsiteY9" fmla="*/ 48639 h 194554"/>
                <a:gd name="connsiteX10" fmla="*/ 0 w 178259"/>
                <a:gd name="connsiteY10" fmla="*/ 29183 h 19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259" h="194554">
                  <a:moveTo>
                    <a:pt x="0" y="29183"/>
                  </a:moveTo>
                  <a:lnTo>
                    <a:pt x="0" y="29183"/>
                  </a:lnTo>
                  <a:cubicBezTo>
                    <a:pt x="29183" y="22698"/>
                    <a:pt x="58547" y="16979"/>
                    <a:pt x="87549" y="9728"/>
                  </a:cubicBezTo>
                  <a:cubicBezTo>
                    <a:pt x="97497" y="7241"/>
                    <a:pt x="106478" y="0"/>
                    <a:pt x="116732" y="0"/>
                  </a:cubicBezTo>
                  <a:cubicBezTo>
                    <a:pt x="126986" y="0"/>
                    <a:pt x="136187" y="6485"/>
                    <a:pt x="145915" y="9728"/>
                  </a:cubicBezTo>
                  <a:cubicBezTo>
                    <a:pt x="187370" y="71912"/>
                    <a:pt x="187158" y="58762"/>
                    <a:pt x="155643" y="184826"/>
                  </a:cubicBezTo>
                  <a:cubicBezTo>
                    <a:pt x="153156" y="194774"/>
                    <a:pt x="136188" y="191311"/>
                    <a:pt x="126460" y="194554"/>
                  </a:cubicBezTo>
                  <a:cubicBezTo>
                    <a:pt x="94034" y="191311"/>
                    <a:pt x="59808" y="195963"/>
                    <a:pt x="29183" y="184826"/>
                  </a:cubicBezTo>
                  <a:cubicBezTo>
                    <a:pt x="19546" y="181322"/>
                    <a:pt x="19455" y="165897"/>
                    <a:pt x="19455" y="155643"/>
                  </a:cubicBezTo>
                  <a:cubicBezTo>
                    <a:pt x="19455" y="119828"/>
                    <a:pt x="26436" y="84349"/>
                    <a:pt x="29183" y="48639"/>
                  </a:cubicBezTo>
                  <a:cubicBezTo>
                    <a:pt x="29680" y="42173"/>
                    <a:pt x="4864" y="32426"/>
                    <a:pt x="0" y="29183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2E2FB5-56B4-8416-EB30-709D21DB1D31}"/>
                </a:ext>
              </a:extLst>
            </p:cNvPr>
            <p:cNvSpPr/>
            <p:nvPr/>
          </p:nvSpPr>
          <p:spPr>
            <a:xfrm>
              <a:off x="7923780" y="4717912"/>
              <a:ext cx="194553" cy="204281"/>
            </a:xfrm>
            <a:custGeom>
              <a:avLst/>
              <a:gdLst>
                <a:gd name="connsiteX0" fmla="*/ 87549 w 194553"/>
                <a:gd name="connsiteY0" fmla="*/ 0 h 204281"/>
                <a:gd name="connsiteX1" fmla="*/ 87549 w 194553"/>
                <a:gd name="connsiteY1" fmla="*/ 0 h 204281"/>
                <a:gd name="connsiteX2" fmla="*/ 0 w 194553"/>
                <a:gd name="connsiteY2" fmla="*/ 107004 h 204281"/>
                <a:gd name="connsiteX3" fmla="*/ 9727 w 194553"/>
                <a:gd name="connsiteY3" fmla="*/ 204281 h 204281"/>
                <a:gd name="connsiteX4" fmla="*/ 145914 w 194553"/>
                <a:gd name="connsiteY4" fmla="*/ 184825 h 204281"/>
                <a:gd name="connsiteX5" fmla="*/ 194553 w 194553"/>
                <a:gd name="connsiteY5" fmla="*/ 155642 h 204281"/>
                <a:gd name="connsiteX6" fmla="*/ 175097 w 194553"/>
                <a:gd name="connsiteY6" fmla="*/ 68093 h 204281"/>
                <a:gd name="connsiteX7" fmla="*/ 116731 w 194553"/>
                <a:gd name="connsiteY7" fmla="*/ 38910 h 204281"/>
                <a:gd name="connsiteX8" fmla="*/ 87549 w 194553"/>
                <a:gd name="connsiteY8" fmla="*/ 0 h 20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53" h="204281">
                  <a:moveTo>
                    <a:pt x="87549" y="0"/>
                  </a:moveTo>
                  <a:lnTo>
                    <a:pt x="87549" y="0"/>
                  </a:lnTo>
                  <a:cubicBezTo>
                    <a:pt x="78780" y="8769"/>
                    <a:pt x="0" y="64345"/>
                    <a:pt x="0" y="107004"/>
                  </a:cubicBezTo>
                  <a:cubicBezTo>
                    <a:pt x="0" y="139591"/>
                    <a:pt x="6485" y="171855"/>
                    <a:pt x="9727" y="204281"/>
                  </a:cubicBezTo>
                  <a:cubicBezTo>
                    <a:pt x="55123" y="197796"/>
                    <a:pt x="113488" y="217250"/>
                    <a:pt x="145914" y="184825"/>
                  </a:cubicBezTo>
                  <a:cubicBezTo>
                    <a:pt x="172621" y="158120"/>
                    <a:pt x="156669" y="168270"/>
                    <a:pt x="194553" y="155642"/>
                  </a:cubicBezTo>
                  <a:cubicBezTo>
                    <a:pt x="194453" y="155044"/>
                    <a:pt x="185180" y="80697"/>
                    <a:pt x="175097" y="68093"/>
                  </a:cubicBezTo>
                  <a:cubicBezTo>
                    <a:pt x="164755" y="55166"/>
                    <a:pt x="132997" y="41621"/>
                    <a:pt x="116731" y="38910"/>
                  </a:cubicBezTo>
                  <a:cubicBezTo>
                    <a:pt x="107136" y="37311"/>
                    <a:pt x="92413" y="6485"/>
                    <a:pt x="87549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DCD1C-2706-2AB7-EB77-672DC366E8C6}"/>
                </a:ext>
              </a:extLst>
            </p:cNvPr>
            <p:cNvSpPr/>
            <p:nvPr/>
          </p:nvSpPr>
          <p:spPr>
            <a:xfrm>
              <a:off x="8333029" y="4299622"/>
              <a:ext cx="214008" cy="262647"/>
            </a:xfrm>
            <a:custGeom>
              <a:avLst/>
              <a:gdLst>
                <a:gd name="connsiteX0" fmla="*/ 0 w 214008"/>
                <a:gd name="connsiteY0" fmla="*/ 136188 h 262647"/>
                <a:gd name="connsiteX1" fmla="*/ 0 w 214008"/>
                <a:gd name="connsiteY1" fmla="*/ 136188 h 262647"/>
                <a:gd name="connsiteX2" fmla="*/ 9728 w 214008"/>
                <a:gd name="connsiteY2" fmla="*/ 48639 h 262647"/>
                <a:gd name="connsiteX3" fmla="*/ 38911 w 214008"/>
                <a:gd name="connsiteY3" fmla="*/ 38911 h 262647"/>
                <a:gd name="connsiteX4" fmla="*/ 77821 w 214008"/>
                <a:gd name="connsiteY4" fmla="*/ 19456 h 262647"/>
                <a:gd name="connsiteX5" fmla="*/ 116732 w 214008"/>
                <a:gd name="connsiteY5" fmla="*/ 9728 h 262647"/>
                <a:gd name="connsiteX6" fmla="*/ 145915 w 214008"/>
                <a:gd name="connsiteY6" fmla="*/ 0 h 262647"/>
                <a:gd name="connsiteX7" fmla="*/ 175098 w 214008"/>
                <a:gd name="connsiteY7" fmla="*/ 9728 h 262647"/>
                <a:gd name="connsiteX8" fmla="*/ 214008 w 214008"/>
                <a:gd name="connsiteY8" fmla="*/ 68094 h 262647"/>
                <a:gd name="connsiteX9" fmla="*/ 204281 w 214008"/>
                <a:gd name="connsiteY9" fmla="*/ 223737 h 262647"/>
                <a:gd name="connsiteX10" fmla="*/ 184825 w 214008"/>
                <a:gd name="connsiteY10" fmla="*/ 243192 h 262647"/>
                <a:gd name="connsiteX11" fmla="*/ 126459 w 214008"/>
                <a:gd name="connsiteY11" fmla="*/ 262647 h 262647"/>
                <a:gd name="connsiteX12" fmla="*/ 87549 w 214008"/>
                <a:gd name="connsiteY12" fmla="*/ 252920 h 262647"/>
                <a:gd name="connsiteX13" fmla="*/ 68093 w 214008"/>
                <a:gd name="connsiteY13" fmla="*/ 233464 h 262647"/>
                <a:gd name="connsiteX14" fmla="*/ 19455 w 214008"/>
                <a:gd name="connsiteY14" fmla="*/ 145915 h 262647"/>
                <a:gd name="connsiteX15" fmla="*/ 0 w 214008"/>
                <a:gd name="connsiteY15" fmla="*/ 136188 h 26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4008" h="262647">
                  <a:moveTo>
                    <a:pt x="0" y="136188"/>
                  </a:moveTo>
                  <a:lnTo>
                    <a:pt x="0" y="136188"/>
                  </a:lnTo>
                  <a:cubicBezTo>
                    <a:pt x="3243" y="107005"/>
                    <a:pt x="-1177" y="75901"/>
                    <a:pt x="9728" y="48639"/>
                  </a:cubicBezTo>
                  <a:cubicBezTo>
                    <a:pt x="13536" y="39119"/>
                    <a:pt x="29486" y="42950"/>
                    <a:pt x="38911" y="38911"/>
                  </a:cubicBezTo>
                  <a:cubicBezTo>
                    <a:pt x="52239" y="33199"/>
                    <a:pt x="64243" y="24548"/>
                    <a:pt x="77821" y="19456"/>
                  </a:cubicBezTo>
                  <a:cubicBezTo>
                    <a:pt x="90339" y="14762"/>
                    <a:pt x="103877" y="13401"/>
                    <a:pt x="116732" y="9728"/>
                  </a:cubicBezTo>
                  <a:cubicBezTo>
                    <a:pt x="126591" y="6911"/>
                    <a:pt x="136187" y="3243"/>
                    <a:pt x="145915" y="0"/>
                  </a:cubicBezTo>
                  <a:cubicBezTo>
                    <a:pt x="155643" y="3243"/>
                    <a:pt x="167847" y="2477"/>
                    <a:pt x="175098" y="9728"/>
                  </a:cubicBezTo>
                  <a:cubicBezTo>
                    <a:pt x="191632" y="26262"/>
                    <a:pt x="214008" y="68094"/>
                    <a:pt x="214008" y="68094"/>
                  </a:cubicBezTo>
                  <a:cubicBezTo>
                    <a:pt x="210766" y="119975"/>
                    <a:pt x="212827" y="172462"/>
                    <a:pt x="204281" y="223737"/>
                  </a:cubicBezTo>
                  <a:cubicBezTo>
                    <a:pt x="202773" y="232784"/>
                    <a:pt x="193028" y="239091"/>
                    <a:pt x="184825" y="243192"/>
                  </a:cubicBezTo>
                  <a:cubicBezTo>
                    <a:pt x="166482" y="252363"/>
                    <a:pt x="126459" y="262647"/>
                    <a:pt x="126459" y="262647"/>
                  </a:cubicBezTo>
                  <a:cubicBezTo>
                    <a:pt x="113489" y="259405"/>
                    <a:pt x="99507" y="258899"/>
                    <a:pt x="87549" y="252920"/>
                  </a:cubicBezTo>
                  <a:cubicBezTo>
                    <a:pt x="79346" y="248818"/>
                    <a:pt x="73596" y="240801"/>
                    <a:pt x="68093" y="233464"/>
                  </a:cubicBezTo>
                  <a:cubicBezTo>
                    <a:pt x="40924" y="197239"/>
                    <a:pt x="28934" y="183829"/>
                    <a:pt x="19455" y="145915"/>
                  </a:cubicBezTo>
                  <a:cubicBezTo>
                    <a:pt x="18669" y="142769"/>
                    <a:pt x="3242" y="137809"/>
                    <a:pt x="0" y="136188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4759F04-A54A-CE31-60CB-D9C995559A6B}"/>
                </a:ext>
              </a:extLst>
            </p:cNvPr>
            <p:cNvSpPr/>
            <p:nvPr/>
          </p:nvSpPr>
          <p:spPr>
            <a:xfrm>
              <a:off x="6607866" y="4931922"/>
              <a:ext cx="527578" cy="729574"/>
            </a:xfrm>
            <a:custGeom>
              <a:avLst/>
              <a:gdLst>
                <a:gd name="connsiteX0" fmla="*/ 272374 w 527578"/>
                <a:gd name="connsiteY0" fmla="*/ 0 h 729574"/>
                <a:gd name="connsiteX1" fmla="*/ 272374 w 527578"/>
                <a:gd name="connsiteY1" fmla="*/ 0 h 729574"/>
                <a:gd name="connsiteX2" fmla="*/ 214008 w 527578"/>
                <a:gd name="connsiteY2" fmla="*/ 136187 h 729574"/>
                <a:gd name="connsiteX3" fmla="*/ 145915 w 527578"/>
                <a:gd name="connsiteY3" fmla="*/ 408561 h 729574"/>
                <a:gd name="connsiteX4" fmla="*/ 126459 w 527578"/>
                <a:gd name="connsiteY4" fmla="*/ 466927 h 729574"/>
                <a:gd name="connsiteX5" fmla="*/ 107004 w 527578"/>
                <a:gd name="connsiteY5" fmla="*/ 505838 h 729574"/>
                <a:gd name="connsiteX6" fmla="*/ 87549 w 527578"/>
                <a:gd name="connsiteY6" fmla="*/ 583659 h 729574"/>
                <a:gd name="connsiteX7" fmla="*/ 38910 w 527578"/>
                <a:gd name="connsiteY7" fmla="*/ 661481 h 729574"/>
                <a:gd name="connsiteX8" fmla="*/ 19455 w 527578"/>
                <a:gd name="connsiteY8" fmla="*/ 700391 h 729574"/>
                <a:gd name="connsiteX9" fmla="*/ 0 w 527578"/>
                <a:gd name="connsiteY9" fmla="*/ 729574 h 729574"/>
                <a:gd name="connsiteX10" fmla="*/ 38910 w 527578"/>
                <a:gd name="connsiteY10" fmla="*/ 642025 h 729574"/>
                <a:gd name="connsiteX11" fmla="*/ 77821 w 527578"/>
                <a:gd name="connsiteY11" fmla="*/ 583659 h 729574"/>
                <a:gd name="connsiteX12" fmla="*/ 107004 w 527578"/>
                <a:gd name="connsiteY12" fmla="*/ 573932 h 729574"/>
                <a:gd name="connsiteX13" fmla="*/ 116732 w 527578"/>
                <a:gd name="connsiteY13" fmla="*/ 544749 h 729574"/>
                <a:gd name="connsiteX14" fmla="*/ 204281 w 527578"/>
                <a:gd name="connsiteY14" fmla="*/ 515566 h 729574"/>
                <a:gd name="connsiteX15" fmla="*/ 496110 w 527578"/>
                <a:gd name="connsiteY15" fmla="*/ 505838 h 729574"/>
                <a:gd name="connsiteX16" fmla="*/ 525293 w 527578"/>
                <a:gd name="connsiteY16" fmla="*/ 389106 h 729574"/>
                <a:gd name="connsiteX17" fmla="*/ 496110 w 527578"/>
                <a:gd name="connsiteY17" fmla="*/ 243191 h 729574"/>
                <a:gd name="connsiteX18" fmla="*/ 466927 w 527578"/>
                <a:gd name="connsiteY18" fmla="*/ 233464 h 729574"/>
                <a:gd name="connsiteX19" fmla="*/ 369651 w 527578"/>
                <a:gd name="connsiteY19" fmla="*/ 214008 h 729574"/>
                <a:gd name="connsiteX20" fmla="*/ 369651 w 527578"/>
                <a:gd name="connsiteY20" fmla="*/ 58366 h 729574"/>
                <a:gd name="connsiteX21" fmla="*/ 350196 w 527578"/>
                <a:gd name="connsiteY21" fmla="*/ 29183 h 729574"/>
                <a:gd name="connsiteX22" fmla="*/ 321013 w 527578"/>
                <a:gd name="connsiteY22" fmla="*/ 19455 h 729574"/>
                <a:gd name="connsiteX23" fmla="*/ 272374 w 527578"/>
                <a:gd name="connsiteY23" fmla="*/ 0 h 729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7578" h="729574">
                  <a:moveTo>
                    <a:pt x="272374" y="0"/>
                  </a:moveTo>
                  <a:lnTo>
                    <a:pt x="272374" y="0"/>
                  </a:lnTo>
                  <a:cubicBezTo>
                    <a:pt x="242007" y="60734"/>
                    <a:pt x="230109" y="75360"/>
                    <a:pt x="214008" y="136187"/>
                  </a:cubicBezTo>
                  <a:cubicBezTo>
                    <a:pt x="190060" y="226657"/>
                    <a:pt x="175510" y="319778"/>
                    <a:pt x="145915" y="408561"/>
                  </a:cubicBezTo>
                  <a:cubicBezTo>
                    <a:pt x="139430" y="428016"/>
                    <a:pt x="135630" y="448584"/>
                    <a:pt x="126459" y="466927"/>
                  </a:cubicBezTo>
                  <a:lnTo>
                    <a:pt x="107004" y="505838"/>
                  </a:lnTo>
                  <a:cubicBezTo>
                    <a:pt x="101296" y="534378"/>
                    <a:pt x="98764" y="557491"/>
                    <a:pt x="87549" y="583659"/>
                  </a:cubicBezTo>
                  <a:cubicBezTo>
                    <a:pt x="60663" y="646394"/>
                    <a:pt x="76995" y="600546"/>
                    <a:pt x="38910" y="661481"/>
                  </a:cubicBezTo>
                  <a:cubicBezTo>
                    <a:pt x="31225" y="673778"/>
                    <a:pt x="26649" y="687801"/>
                    <a:pt x="19455" y="700391"/>
                  </a:cubicBezTo>
                  <a:cubicBezTo>
                    <a:pt x="13655" y="710542"/>
                    <a:pt x="6485" y="719846"/>
                    <a:pt x="0" y="729574"/>
                  </a:cubicBezTo>
                  <a:cubicBezTo>
                    <a:pt x="17365" y="625380"/>
                    <a:pt x="-7969" y="707655"/>
                    <a:pt x="38910" y="642025"/>
                  </a:cubicBezTo>
                  <a:cubicBezTo>
                    <a:pt x="56645" y="617197"/>
                    <a:pt x="51795" y="599274"/>
                    <a:pt x="77821" y="583659"/>
                  </a:cubicBezTo>
                  <a:cubicBezTo>
                    <a:pt x="86614" y="578383"/>
                    <a:pt x="97276" y="577174"/>
                    <a:pt x="107004" y="573932"/>
                  </a:cubicBezTo>
                  <a:cubicBezTo>
                    <a:pt x="110247" y="564204"/>
                    <a:pt x="109481" y="552000"/>
                    <a:pt x="116732" y="544749"/>
                  </a:cubicBezTo>
                  <a:cubicBezTo>
                    <a:pt x="133603" y="527878"/>
                    <a:pt x="183413" y="516758"/>
                    <a:pt x="204281" y="515566"/>
                  </a:cubicBezTo>
                  <a:cubicBezTo>
                    <a:pt x="301453" y="510013"/>
                    <a:pt x="398834" y="509081"/>
                    <a:pt x="496110" y="505838"/>
                  </a:cubicBezTo>
                  <a:cubicBezTo>
                    <a:pt x="521803" y="428761"/>
                    <a:pt x="512195" y="467701"/>
                    <a:pt x="525293" y="389106"/>
                  </a:cubicBezTo>
                  <a:cubicBezTo>
                    <a:pt x="522201" y="348902"/>
                    <a:pt x="543869" y="271846"/>
                    <a:pt x="496110" y="243191"/>
                  </a:cubicBezTo>
                  <a:cubicBezTo>
                    <a:pt x="487317" y="237916"/>
                    <a:pt x="476918" y="235770"/>
                    <a:pt x="466927" y="233464"/>
                  </a:cubicBezTo>
                  <a:cubicBezTo>
                    <a:pt x="434706" y="226028"/>
                    <a:pt x="369651" y="214008"/>
                    <a:pt x="369651" y="214008"/>
                  </a:cubicBezTo>
                  <a:cubicBezTo>
                    <a:pt x="376627" y="151230"/>
                    <a:pt x="387658" y="118389"/>
                    <a:pt x="369651" y="58366"/>
                  </a:cubicBezTo>
                  <a:cubicBezTo>
                    <a:pt x="366292" y="47168"/>
                    <a:pt x="359325" y="36486"/>
                    <a:pt x="350196" y="29183"/>
                  </a:cubicBezTo>
                  <a:cubicBezTo>
                    <a:pt x="342189" y="22777"/>
                    <a:pt x="330741" y="22698"/>
                    <a:pt x="321013" y="19455"/>
                  </a:cubicBezTo>
                  <a:cubicBezTo>
                    <a:pt x="292386" y="-9171"/>
                    <a:pt x="280480" y="3242"/>
                    <a:pt x="272374" y="0"/>
                  </a:cubicBezTo>
                  <a:close/>
                </a:path>
              </a:pathLst>
            </a:custGeom>
            <a:gradFill flip="none" rotWithShape="1">
              <a:gsLst>
                <a:gs pos="56000">
                  <a:srgbClr val="3C1A56"/>
                </a:gs>
                <a:gs pos="100000">
                  <a:schemeClr val="bg1"/>
                </a:gs>
                <a:gs pos="12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oon 43">
              <a:extLst>
                <a:ext uri="{FF2B5EF4-FFF2-40B4-BE49-F238E27FC236}">
                  <a16:creationId xmlns:a16="http://schemas.microsoft.com/office/drawing/2014/main" id="{96B7D9CC-9004-0818-30DD-FB6A2313EDE4}"/>
                </a:ext>
              </a:extLst>
            </p:cNvPr>
            <p:cNvSpPr/>
            <p:nvPr/>
          </p:nvSpPr>
          <p:spPr>
            <a:xfrm rot="20382263">
              <a:off x="10768065" y="2541827"/>
              <a:ext cx="380932" cy="523220"/>
            </a:xfrm>
            <a:prstGeom prst="mo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DF9AE58-6F07-2708-82E9-EAC2BB2B9F83}"/>
                </a:ext>
              </a:extLst>
            </p:cNvPr>
            <p:cNvCxnSpPr/>
            <p:nvPr/>
          </p:nvCxnSpPr>
          <p:spPr>
            <a:xfrm flipV="1">
              <a:off x="8159719" y="4574744"/>
              <a:ext cx="173310" cy="1625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977F66-12E1-0E1B-8F4E-F0FC9CF8FE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204" y="2957704"/>
              <a:ext cx="320237" cy="322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C47BD99-DEA8-F8D8-0D7D-9867BD1396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03204" y="3886815"/>
              <a:ext cx="379795" cy="5698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F016D72-99F3-9C20-C317-524564BC6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650" y="3968399"/>
              <a:ext cx="17251" cy="851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58290E-BCCF-8C21-7DC7-6CC9D6B4D1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6830" y="4512077"/>
              <a:ext cx="35468" cy="15356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EABB73-CAD7-E7E5-0A4D-43BBEC9D3860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12" y="4365777"/>
              <a:ext cx="177248" cy="28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8384C4-F4C7-584F-A4C3-7A57D1784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156" y="4423993"/>
              <a:ext cx="98976" cy="880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7B67525-CEAC-4CAC-3012-0B14E3284042}"/>
                </a:ext>
              </a:extLst>
            </p:cNvPr>
            <p:cNvGrpSpPr/>
            <p:nvPr/>
          </p:nvGrpSpPr>
          <p:grpSpPr>
            <a:xfrm>
              <a:off x="9722005" y="2925822"/>
              <a:ext cx="1514796" cy="1979841"/>
              <a:chOff x="9722005" y="2925822"/>
              <a:chExt cx="1514796" cy="1979841"/>
            </a:xfrm>
          </p:grpSpPr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02C65BFC-32F8-3BD5-23E6-35480ECBA265}"/>
                  </a:ext>
                </a:extLst>
              </p:cNvPr>
              <p:cNvSpPr/>
              <p:nvPr/>
            </p:nvSpPr>
            <p:spPr>
              <a:xfrm>
                <a:off x="9722005" y="3163076"/>
                <a:ext cx="683222" cy="593888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CAE1214-CE3C-B296-A91A-8D6D3D640672}"/>
                  </a:ext>
                </a:extLst>
              </p:cNvPr>
              <p:cNvSpPr/>
              <p:nvPr/>
            </p:nvSpPr>
            <p:spPr>
              <a:xfrm>
                <a:off x="11009383" y="4205268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811BF-D414-D9E7-5677-8C7E6CB69169}"/>
                  </a:ext>
                </a:extLst>
              </p:cNvPr>
              <p:cNvSpPr/>
              <p:nvPr/>
            </p:nvSpPr>
            <p:spPr>
              <a:xfrm>
                <a:off x="10666290" y="4516376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D14F1A0-2EF1-D427-8A90-D5CCA208A9C4}"/>
                  </a:ext>
                </a:extLst>
              </p:cNvPr>
              <p:cNvSpPr/>
              <p:nvPr/>
            </p:nvSpPr>
            <p:spPr>
              <a:xfrm>
                <a:off x="11055011" y="4723873"/>
                <a:ext cx="181790" cy="18179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517D7F9-AA48-ED4B-8202-2AB302597424}"/>
                  </a:ext>
                </a:extLst>
              </p:cNvPr>
              <p:cNvGrpSpPr/>
              <p:nvPr/>
            </p:nvGrpSpPr>
            <p:grpSpPr>
              <a:xfrm>
                <a:off x="10348009" y="2925822"/>
                <a:ext cx="789094" cy="1707935"/>
                <a:chOff x="7355604" y="3217112"/>
                <a:chExt cx="789094" cy="1707935"/>
              </a:xfrm>
            </p:grpSpPr>
            <p:cxnSp>
              <p:nvCxnSpPr>
                <p:cNvPr id="80" name="Straight Arrow Connector 79">
                  <a:extLst>
                    <a:ext uri="{FF2B5EF4-FFF2-40B4-BE49-F238E27FC236}">
                      <a16:creationId xmlns:a16="http://schemas.microsoft.com/office/drawing/2014/main" id="{B61ECC32-F5C6-566D-9FBA-CA70F5FF9E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5604" y="3217112"/>
                  <a:ext cx="320237" cy="3222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69AD308F-042E-62AD-5C34-91FF4AE0C0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355604" y="4146223"/>
                  <a:ext cx="379795" cy="56985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EDFACBA0-80B2-C4DB-3EEB-F7082FFE1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9230" y="4771485"/>
                  <a:ext cx="35468" cy="153562"/>
                </a:xfrm>
                <a:prstGeom prst="straightConnector1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429A8BB7-D3BD-521E-C06B-7D28697E4D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03556" y="4683401"/>
                  <a:ext cx="98976" cy="880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9A970CBA-2D57-6BDA-076A-8CAC80B48AEC}"/>
                </a:ext>
              </a:extLst>
            </p:cNvPr>
            <p:cNvSpPr/>
            <p:nvPr/>
          </p:nvSpPr>
          <p:spPr>
            <a:xfrm>
              <a:off x="8598446" y="2626464"/>
              <a:ext cx="1823253" cy="33124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6725711-1DE1-9F33-E7EE-B4A0BEFFD8E7}"/>
                </a:ext>
              </a:extLst>
            </p:cNvPr>
            <p:cNvCxnSpPr/>
            <p:nvPr/>
          </p:nvCxnSpPr>
          <p:spPr>
            <a:xfrm>
              <a:off x="7523441" y="4134252"/>
              <a:ext cx="2824568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9D41792-6311-B8A2-36A9-7DBB8AFA1EC8}"/>
                </a:ext>
              </a:extLst>
            </p:cNvPr>
            <p:cNvCxnSpPr/>
            <p:nvPr/>
          </p:nvCxnSpPr>
          <p:spPr>
            <a:xfrm>
              <a:off x="7550361" y="3579778"/>
              <a:ext cx="2070294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8F13839-A5A6-ACEE-22C3-928DFDBDA2FB}"/>
                </a:ext>
              </a:extLst>
            </p:cNvPr>
            <p:cNvCxnSpPr>
              <a:cxnSpLocks/>
            </p:cNvCxnSpPr>
            <p:nvPr/>
          </p:nvCxnSpPr>
          <p:spPr>
            <a:xfrm>
              <a:off x="8333029" y="4820052"/>
              <a:ext cx="2515051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32904E1-AABA-CE6E-63B9-92D218AC7237}"/>
                </a:ext>
              </a:extLst>
            </p:cNvPr>
            <p:cNvCxnSpPr>
              <a:cxnSpLocks/>
            </p:cNvCxnSpPr>
            <p:nvPr/>
          </p:nvCxnSpPr>
          <p:spPr>
            <a:xfrm>
              <a:off x="7751155" y="4709756"/>
              <a:ext cx="134060" cy="77172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FA846-2820-8F9D-2074-CF4AC279133A}"/>
              </a:ext>
            </a:extLst>
          </p:cNvPr>
          <p:cNvSpPr txBox="1"/>
          <p:nvPr/>
        </p:nvSpPr>
        <p:spPr>
          <a:xfrm>
            <a:off x="4129482" y="3772020"/>
            <a:ext cx="6043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Syntax, grammar, meaning, … can’t be made precise, so are not part of the formal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BBC68-745A-E2C5-C65E-FBACE8E83613}"/>
                  </a:ext>
                </a:extLst>
              </p:cNvPr>
              <p:cNvSpPr txBox="1"/>
              <p:nvPr/>
            </p:nvSpPr>
            <p:spPr>
              <a:xfrm>
                <a:off x="4129482" y="4643244"/>
                <a:ext cx="60432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</a:rPr>
                  <a:t> Statements are primitive objects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DBBC68-745A-E2C5-C65E-FBACE8E8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482" y="4643244"/>
                <a:ext cx="6043218" cy="461665"/>
              </a:xfrm>
              <a:prstGeom prst="rect">
                <a:avLst/>
              </a:prstGeom>
              <a:blipFill>
                <a:blip r:embed="rId6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007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9A38C2F5-E849-3C9B-2ACF-066788934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" r="680"/>
          <a:stretch/>
        </p:blipFill>
        <p:spPr>
          <a:xfrm>
            <a:off x="597610" y="1946812"/>
            <a:ext cx="8386852" cy="6989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" t="28602" r="1616" b="21219"/>
          <a:stretch/>
        </p:blipFill>
        <p:spPr>
          <a:xfrm>
            <a:off x="597610" y="206195"/>
            <a:ext cx="8386853" cy="53830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246" t="13194" r="2799" b="10975"/>
          <a:stretch/>
        </p:blipFill>
        <p:spPr>
          <a:xfrm>
            <a:off x="597612" y="837302"/>
            <a:ext cx="8386856" cy="1029309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837302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1659636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609366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578666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814252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423634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534868-3DBA-A91C-9211-B4C1B14656E6}"/>
              </a:ext>
            </a:extLst>
          </p:cNvPr>
          <p:cNvSpPr txBox="1"/>
          <p:nvPr/>
        </p:nvSpPr>
        <p:spPr>
          <a:xfrm>
            <a:off x="119730" y="2843915"/>
            <a:ext cx="11889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mathematics, primitive objects (i.e. those that are left unspecified) must be elements of a set. The logical context, then, has two functions: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06FA5C2-61F0-688C-3DD5-2F6A650E3F56}"/>
              </a:ext>
            </a:extLst>
          </p:cNvPr>
          <p:cNvSpPr/>
          <p:nvPr/>
        </p:nvSpPr>
        <p:spPr>
          <a:xfrm>
            <a:off x="597610" y="2431711"/>
            <a:ext cx="8386837" cy="2204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35EB2-95B1-5F2F-1592-A37E0A543EA0}"/>
              </a:ext>
            </a:extLst>
          </p:cNvPr>
          <p:cNvSpPr txBox="1"/>
          <p:nvPr/>
        </p:nvSpPr>
        <p:spPr>
          <a:xfrm>
            <a:off x="888769" y="3848092"/>
            <a:ext cx="749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1) in the formal system, it is the “container” for the primitive objects (i.e. the statements)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94CB3-F5A4-549B-45A3-711A472402B5}"/>
              </a:ext>
            </a:extLst>
          </p:cNvPr>
          <p:cNvSpPr txBox="1"/>
          <p:nvPr/>
        </p:nvSpPr>
        <p:spPr>
          <a:xfrm>
            <a:off x="888769" y="4852269"/>
            <a:ext cx="7499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2) in the informal system, consistency/semantic/… are properties of groups of statements (i.e. of the context)</a:t>
            </a:r>
          </a:p>
        </p:txBody>
      </p:sp>
    </p:spTree>
    <p:extLst>
      <p:ext uri="{BB962C8B-B14F-4D97-AF65-F5344CB8AC3E}">
        <p14:creationId xmlns:p14="http://schemas.microsoft.com/office/powerpoint/2010/main" val="3587351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31627</TotalTime>
  <Words>3265</Words>
  <Application>Microsoft Office PowerPoint</Application>
  <PresentationFormat>Widescreen</PresentationFormat>
  <Paragraphs>1129</Paragraphs>
  <Slides>45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Office Theme</vt:lpstr>
      <vt:lpstr>The Logic of Experimental verifiability</vt:lpstr>
      <vt:lpstr>Outline</vt:lpstr>
      <vt:lpstr>PowerPoint Presentation</vt:lpstr>
      <vt:lpstr>PowerPoint Presentation</vt:lpstr>
      <vt:lpstr>Logic of statements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Gabriele Carcassi</cp:lastModifiedBy>
  <cp:revision>192</cp:revision>
  <dcterms:created xsi:type="dcterms:W3CDTF">2021-04-07T15:17:47Z</dcterms:created>
  <dcterms:modified xsi:type="dcterms:W3CDTF">2024-04-23T20:13:28Z</dcterms:modified>
</cp:coreProperties>
</file>